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3" r:id="rId5"/>
  </p:sldMasterIdLst>
  <p:notesMasterIdLst>
    <p:notesMasterId r:id="rId21"/>
  </p:notesMasterIdLst>
  <p:handoutMasterIdLst>
    <p:handoutMasterId r:id="rId22"/>
  </p:handoutMasterIdLst>
  <p:sldIdLst>
    <p:sldId id="257" r:id="rId6"/>
    <p:sldId id="338" r:id="rId7"/>
    <p:sldId id="339" r:id="rId8"/>
    <p:sldId id="324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50" r:id="rId17"/>
    <p:sldId id="354" r:id="rId18"/>
    <p:sldId id="355" r:id="rId19"/>
    <p:sldId id="316" r:id="rId20"/>
  </p:sldIdLst>
  <p:sldSz cx="12192000" cy="6858000"/>
  <p:notesSz cx="6858000" cy="116205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letusosa" id="{B3E019E4-7172-B24B-BEC5-8F3A464863B8}">
          <p14:sldIdLst>
            <p14:sldId id="257"/>
            <p14:sldId id="338"/>
            <p14:sldId id="339"/>
            <p14:sldId id="324"/>
            <p14:sldId id="340"/>
            <p14:sldId id="341"/>
            <p14:sldId id="342"/>
            <p14:sldId id="343"/>
            <p14:sldId id="344"/>
            <p14:sldId id="345"/>
            <p14:sldId id="346"/>
            <p14:sldId id="350"/>
            <p14:sldId id="354"/>
            <p14:sldId id="35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>
            <a:extLst>
              <a:ext uri="{FF2B5EF4-FFF2-40B4-BE49-F238E27FC236}">
                <a16:creationId xmlns:a16="http://schemas.microsoft.com/office/drawing/2014/main" id="{B339BF2D-6ADD-6642-BD8F-9AA139A168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9546765A-AC34-E441-A243-1240FB59F3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63E84-7AF4-FD4D-AF19-0549193D11AF}" type="datetimeFigureOut">
              <a:rPr lang="fi-FI" smtClean="0"/>
              <a:t>17.1.2023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3C5E6EAD-45AF-2A46-A091-CF1592AA5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9A4E491-751F-4944-905D-8964AF7F5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235E7-FC2C-B446-B105-9AECB7EC0BD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5444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9046F-E8EB-0C47-86C7-1FD69868CBF9}" type="datetimeFigureOut">
              <a:rPr lang="fi-FI" smtClean="0"/>
              <a:t>17.1.2023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44212-3F84-8F44-8983-D695A965B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46877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youtu.be/PpFawdT8CDE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Always the 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kasvi, lehti, saniainen, vihreä&#10;&#10;Kuvaus luotu automaattisesti">
            <a:extLst>
              <a:ext uri="{FF2B5EF4-FFF2-40B4-BE49-F238E27FC236}">
                <a16:creationId xmlns:a16="http://schemas.microsoft.com/office/drawing/2014/main" id="{EE478EF1-487A-BA45-8AA0-A72000AF34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2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4.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3343D-5185-4D45-A3D6-9E3C95A14E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3" name="Kolmio 2">
            <a:hlinkClick r:id="rId4"/>
            <a:extLst>
              <a:ext uri="{FF2B5EF4-FFF2-40B4-BE49-F238E27FC236}">
                <a16:creationId xmlns:a16="http://schemas.microsoft.com/office/drawing/2014/main" id="{3989AE8B-8D6C-7141-AD79-D8464E456E22}"/>
              </a:ext>
            </a:extLst>
          </p:cNvPr>
          <p:cNvSpPr/>
          <p:nvPr userDrawn="1"/>
        </p:nvSpPr>
        <p:spPr>
          <a:xfrm rot="5400000">
            <a:off x="5737609" y="2612575"/>
            <a:ext cx="1077599" cy="1117794"/>
          </a:xfrm>
          <a:prstGeom prst="triangle">
            <a:avLst/>
          </a:prstGeom>
          <a:solidFill>
            <a:schemeClr val="accent1">
              <a:alpha val="0"/>
            </a:schemeClr>
          </a:solidFill>
          <a:ln w="603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riangle 5">
            <a:hlinkClick r:id="rId4"/>
            <a:extLst>
              <a:ext uri="{FF2B5EF4-FFF2-40B4-BE49-F238E27FC236}">
                <a16:creationId xmlns:a16="http://schemas.microsoft.com/office/drawing/2014/main" id="{1B943E4B-4580-644A-928E-75FDE84E85A5}"/>
              </a:ext>
            </a:extLst>
          </p:cNvPr>
          <p:cNvSpPr/>
          <p:nvPr userDrawn="1"/>
        </p:nvSpPr>
        <p:spPr>
          <a:xfrm rot="5400000">
            <a:off x="5751979" y="2605368"/>
            <a:ext cx="1092573" cy="1146361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2623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 of the Cu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77E1C3E8-BDE9-6A49-85BA-550376CCB48B}"/>
              </a:ext>
            </a:extLst>
          </p:cNvPr>
          <p:cNvSpPr txBox="1"/>
          <p:nvPr userDrawn="1"/>
        </p:nvSpPr>
        <p:spPr>
          <a:xfrm>
            <a:off x="1002241" y="2639367"/>
            <a:ext cx="4899026" cy="253394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fi-FI" sz="1500" baseline="0" dirty="0" err="1"/>
              <a:t>The</a:t>
            </a:r>
            <a:r>
              <a:rPr lang="fi-FI" sz="1500" baseline="0" dirty="0"/>
              <a:t> LUT </a:t>
            </a:r>
            <a:r>
              <a:rPr lang="fi-FI" sz="1500" baseline="0" dirty="0" err="1"/>
              <a:t>community</a:t>
            </a:r>
            <a:r>
              <a:rPr lang="fi-FI" sz="1500" baseline="0" dirty="0"/>
              <a:t> </a:t>
            </a:r>
            <a:r>
              <a:rPr lang="fi-FI" sz="1500" baseline="0" dirty="0" err="1"/>
              <a:t>shares</a:t>
            </a:r>
            <a:r>
              <a:rPr lang="fi-FI" sz="1500" baseline="0" dirty="0"/>
              <a:t> a </a:t>
            </a:r>
            <a:r>
              <a:rPr lang="fi-FI" sz="1500" baseline="0" dirty="0" err="1"/>
              <a:t>certain</a:t>
            </a:r>
            <a:r>
              <a:rPr lang="fi-FI" sz="1500" baseline="0" dirty="0"/>
              <a:t> </a:t>
            </a:r>
            <a:r>
              <a:rPr lang="fi-FI" sz="1500" baseline="0" dirty="0" err="1"/>
              <a:t>attitude</a:t>
            </a:r>
            <a:r>
              <a:rPr lang="fi-FI" sz="1500" baseline="0" dirty="0"/>
              <a:t> and </a:t>
            </a:r>
            <a:r>
              <a:rPr lang="fi-FI" sz="1500" baseline="0" dirty="0" err="1"/>
              <a:t>state</a:t>
            </a:r>
            <a:r>
              <a:rPr lang="fi-FI" sz="1500" baseline="0" dirty="0"/>
              <a:t> of </a:t>
            </a:r>
            <a:r>
              <a:rPr lang="fi-FI" sz="1500" baseline="0" dirty="0" err="1"/>
              <a:t>mind</a:t>
            </a:r>
            <a:r>
              <a:rPr lang="fi-FI" sz="1500" baseline="0" dirty="0"/>
              <a:t>. </a:t>
            </a:r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do</a:t>
            </a:r>
            <a:r>
              <a:rPr lang="fi-FI" sz="1500" baseline="0" dirty="0"/>
              <a:t> </a:t>
            </a:r>
            <a:r>
              <a:rPr lang="fi-FI" sz="1500" baseline="0" dirty="0" err="1"/>
              <a:t>things</a:t>
            </a:r>
            <a:r>
              <a:rPr lang="fi-FI" sz="1500" baseline="0" dirty="0"/>
              <a:t> </a:t>
            </a:r>
            <a:r>
              <a:rPr lang="fi-FI" sz="1500" baseline="0" dirty="0" err="1"/>
              <a:t>differently</a:t>
            </a:r>
            <a:r>
              <a:rPr lang="fi-FI" sz="1500" baseline="0" dirty="0"/>
              <a:t>. </a:t>
            </a:r>
            <a:r>
              <a:rPr lang="fi-FI" sz="1500" baseline="0" dirty="0" err="1"/>
              <a:t>We</a:t>
            </a:r>
            <a:r>
              <a:rPr lang="fi-FI" sz="1500" baseline="0" dirty="0"/>
              <a:t> look at </a:t>
            </a:r>
            <a:r>
              <a:rPr lang="fi-FI" sz="1500" baseline="0" dirty="0" err="1"/>
              <a:t>things</a:t>
            </a:r>
            <a:r>
              <a:rPr lang="fi-FI" sz="1500" baseline="0" dirty="0"/>
              <a:t> </a:t>
            </a:r>
            <a:r>
              <a:rPr lang="fi-FI" sz="1500" baseline="0" dirty="0" err="1"/>
              <a:t>from</a:t>
            </a:r>
            <a:r>
              <a:rPr lang="fi-FI" sz="1500" baseline="0" dirty="0"/>
              <a:t> </a:t>
            </a:r>
            <a:r>
              <a:rPr lang="fi-FI" sz="1500" baseline="0" dirty="0" err="1"/>
              <a:t>unexpected</a:t>
            </a:r>
            <a:r>
              <a:rPr lang="fi-FI" sz="1500" baseline="0" dirty="0"/>
              <a:t> </a:t>
            </a:r>
            <a:r>
              <a:rPr lang="fi-FI" sz="1500" baseline="0" dirty="0" err="1"/>
              <a:t>perspectives</a:t>
            </a:r>
            <a:r>
              <a:rPr lang="fi-FI" sz="1500" baseline="0" dirty="0"/>
              <a:t>, </a:t>
            </a:r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question</a:t>
            </a:r>
            <a:r>
              <a:rPr lang="fi-FI" sz="1500" baseline="0" dirty="0"/>
              <a:t>, and </a:t>
            </a:r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search</a:t>
            </a:r>
            <a:r>
              <a:rPr lang="fi-FI" sz="1500" baseline="0" dirty="0"/>
              <a:t> for </a:t>
            </a:r>
            <a:r>
              <a:rPr lang="fi-FI" sz="1500" baseline="0" dirty="0" err="1"/>
              <a:t>solutions</a:t>
            </a:r>
            <a:r>
              <a:rPr lang="fi-FI" sz="1500" baseline="0" dirty="0"/>
              <a:t>. </a:t>
            </a:r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fight</a:t>
            </a:r>
            <a:r>
              <a:rPr lang="fi-FI" sz="1500" baseline="0" dirty="0"/>
              <a:t> for a </a:t>
            </a:r>
            <a:r>
              <a:rPr lang="fi-FI" sz="1500" baseline="0" dirty="0" err="1"/>
              <a:t>better</a:t>
            </a:r>
            <a:r>
              <a:rPr lang="fi-FI" sz="1500" baseline="0" dirty="0"/>
              <a:t> </a:t>
            </a:r>
            <a:r>
              <a:rPr lang="fi-FI" sz="1500" baseline="0" dirty="0" err="1"/>
              <a:t>world</a:t>
            </a:r>
            <a:r>
              <a:rPr lang="fi-FI" sz="1500" baseline="0" dirty="0"/>
              <a:t>.</a:t>
            </a:r>
          </a:p>
          <a:p>
            <a:endParaRPr lang="fi-FI" sz="1500" baseline="0" dirty="0"/>
          </a:p>
          <a:p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are</a:t>
            </a:r>
            <a:r>
              <a:rPr lang="fi-FI" sz="1500" baseline="0" dirty="0"/>
              <a:t> a </a:t>
            </a:r>
            <a:r>
              <a:rPr lang="fi-FI" sz="1500" baseline="0" dirty="0" err="1"/>
              <a:t>community</a:t>
            </a:r>
            <a:r>
              <a:rPr lang="fi-FI" sz="1500" baseline="0" dirty="0"/>
              <a:t> </a:t>
            </a:r>
            <a:r>
              <a:rPr lang="fi-FI" sz="1500" baseline="0" dirty="0" err="1"/>
              <a:t>where</a:t>
            </a:r>
            <a:r>
              <a:rPr lang="fi-FI" sz="1500" baseline="0" dirty="0"/>
              <a:t> </a:t>
            </a:r>
            <a:r>
              <a:rPr lang="fi-FI" sz="1500" baseline="0" dirty="0" err="1"/>
              <a:t>curious</a:t>
            </a:r>
            <a:r>
              <a:rPr lang="fi-FI" sz="1500" baseline="0" dirty="0"/>
              <a:t> </a:t>
            </a:r>
            <a:r>
              <a:rPr lang="fi-FI" sz="1500" baseline="0" dirty="0" err="1"/>
              <a:t>people</a:t>
            </a:r>
            <a:r>
              <a:rPr lang="fi-FI" sz="1500" baseline="0" dirty="0"/>
              <a:t> </a:t>
            </a:r>
            <a:r>
              <a:rPr lang="fi-FI" sz="1500" baseline="0" dirty="0" err="1"/>
              <a:t>inspire</a:t>
            </a:r>
            <a:r>
              <a:rPr lang="fi-FI" sz="1500" baseline="0" dirty="0"/>
              <a:t> </a:t>
            </a:r>
            <a:r>
              <a:rPr lang="fi-FI" sz="1500" baseline="0" dirty="0" err="1"/>
              <a:t>curious</a:t>
            </a:r>
            <a:r>
              <a:rPr lang="fi-FI" sz="1500" baseline="0" dirty="0"/>
              <a:t> </a:t>
            </a:r>
            <a:r>
              <a:rPr lang="fi-FI" sz="1500" baseline="0" dirty="0" err="1"/>
              <a:t>people</a:t>
            </a:r>
            <a:r>
              <a:rPr lang="fi-FI" sz="1500" baseline="0" dirty="0"/>
              <a:t>. </a:t>
            </a:r>
            <a:r>
              <a:rPr lang="fi-FI" sz="1500" baseline="0" dirty="0" err="1"/>
              <a:t>Without</a:t>
            </a:r>
            <a:r>
              <a:rPr lang="fi-FI" sz="1500" baseline="0" dirty="0"/>
              <a:t> </a:t>
            </a:r>
            <a:r>
              <a:rPr lang="fi-FI" sz="1500" baseline="0" dirty="0" err="1"/>
              <a:t>curiosity</a:t>
            </a:r>
            <a:r>
              <a:rPr lang="fi-FI" sz="1500" baseline="0" dirty="0"/>
              <a:t>, </a:t>
            </a:r>
            <a:r>
              <a:rPr lang="fi-FI" sz="1500" baseline="0" dirty="0" err="1"/>
              <a:t>we</a:t>
            </a:r>
            <a:r>
              <a:rPr lang="fi-FI" sz="1500" baseline="0" dirty="0"/>
              <a:t> </a:t>
            </a:r>
            <a:r>
              <a:rPr lang="fi-FI" sz="1500" baseline="0" dirty="0" err="1"/>
              <a:t>cannot</a:t>
            </a:r>
            <a:br>
              <a:rPr lang="fi-FI" sz="1500" baseline="0" dirty="0"/>
            </a:br>
            <a:r>
              <a:rPr lang="fi-FI" sz="1500" baseline="0" dirty="0" err="1"/>
              <a:t>change</a:t>
            </a:r>
            <a:r>
              <a:rPr lang="fi-FI" sz="1500" baseline="0" dirty="0"/>
              <a:t> </a:t>
            </a:r>
            <a:r>
              <a:rPr lang="fi-FI" sz="1500" baseline="0" dirty="0" err="1"/>
              <a:t>the</a:t>
            </a:r>
            <a:r>
              <a:rPr lang="fi-FI" sz="1500" baseline="0" dirty="0"/>
              <a:t> </a:t>
            </a:r>
            <a:r>
              <a:rPr lang="fi-FI" sz="1500" baseline="0" dirty="0" err="1"/>
              <a:t>world</a:t>
            </a:r>
            <a:r>
              <a:rPr lang="fi-FI" sz="1500" baseline="0" dirty="0"/>
              <a:t>.</a:t>
            </a:r>
          </a:p>
          <a:p>
            <a:endParaRPr lang="fi-FI" sz="1500" baseline="0" dirty="0"/>
          </a:p>
          <a:p>
            <a:r>
              <a:rPr lang="fi-FI" sz="1500" baseline="0" dirty="0" err="1"/>
              <a:t>Our</a:t>
            </a:r>
            <a:r>
              <a:rPr lang="fi-FI" sz="1500" baseline="0" dirty="0"/>
              <a:t> </a:t>
            </a:r>
            <a:r>
              <a:rPr lang="fi-FI" sz="1500" baseline="0" dirty="0" err="1"/>
              <a:t>campuses</a:t>
            </a:r>
            <a:r>
              <a:rPr lang="fi-FI" sz="1500" baseline="0" dirty="0"/>
              <a:t> </a:t>
            </a:r>
            <a:r>
              <a:rPr lang="fi-FI" sz="1500" baseline="0" dirty="0" err="1"/>
              <a:t>are</a:t>
            </a:r>
            <a:r>
              <a:rPr lang="fi-FI" sz="1500" baseline="0" dirty="0"/>
              <a:t> </a:t>
            </a:r>
            <a:r>
              <a:rPr lang="fi-FI" sz="1500" baseline="0" dirty="0" err="1"/>
              <a:t>located</a:t>
            </a:r>
            <a:r>
              <a:rPr lang="fi-FI" sz="1500" baseline="0" dirty="0"/>
              <a:t> in Lappeenranta and Lahti, </a:t>
            </a:r>
            <a:r>
              <a:rPr lang="fi-FI" sz="1500" baseline="0" dirty="0" err="1"/>
              <a:t>but</a:t>
            </a:r>
            <a:r>
              <a:rPr lang="fi-FI" sz="1500" baseline="0" dirty="0"/>
              <a:t> </a:t>
            </a:r>
            <a:r>
              <a:rPr lang="fi-FI" sz="1500" baseline="0" dirty="0" err="1"/>
              <a:t>our</a:t>
            </a:r>
            <a:r>
              <a:rPr lang="fi-FI" sz="1500" baseline="0" dirty="0"/>
              <a:t> </a:t>
            </a:r>
            <a:r>
              <a:rPr lang="fi-FI" sz="1500" baseline="0" dirty="0" err="1"/>
              <a:t>state</a:t>
            </a:r>
            <a:r>
              <a:rPr lang="fi-FI" sz="1500" baseline="0" dirty="0"/>
              <a:t> of </a:t>
            </a:r>
            <a:r>
              <a:rPr lang="fi-FI" sz="1500" baseline="0" dirty="0" err="1"/>
              <a:t>mind</a:t>
            </a:r>
            <a:r>
              <a:rPr lang="fi-FI" sz="1500" baseline="0" dirty="0"/>
              <a:t> </a:t>
            </a:r>
            <a:r>
              <a:rPr lang="fi-FI" sz="1500" baseline="0" dirty="0" err="1"/>
              <a:t>can</a:t>
            </a:r>
            <a:r>
              <a:rPr lang="fi-FI" sz="1500" baseline="0" dirty="0"/>
              <a:t> </a:t>
            </a:r>
            <a:r>
              <a:rPr lang="fi-FI" sz="1500" baseline="0" dirty="0" err="1"/>
              <a:t>be</a:t>
            </a:r>
            <a:r>
              <a:rPr lang="fi-FI" sz="1500" baseline="0" dirty="0"/>
              <a:t> </a:t>
            </a:r>
            <a:r>
              <a:rPr lang="fi-FI" sz="1500" baseline="0" dirty="0" err="1"/>
              <a:t>achieved</a:t>
            </a:r>
            <a:r>
              <a:rPr lang="fi-FI" sz="1500" baseline="0" dirty="0"/>
              <a:t> </a:t>
            </a:r>
            <a:r>
              <a:rPr lang="fi-FI" sz="1500" baseline="0" dirty="0" err="1"/>
              <a:t>anywhere</a:t>
            </a:r>
            <a:r>
              <a:rPr lang="fi-FI" sz="1500" baseline="0" dirty="0"/>
              <a:t>.</a:t>
            </a: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7DF7B16A-03B3-E445-AA1F-466F746603EA}"/>
              </a:ext>
            </a:extLst>
          </p:cNvPr>
          <p:cNvSpPr/>
          <p:nvPr userDrawn="1"/>
        </p:nvSpPr>
        <p:spPr>
          <a:xfrm>
            <a:off x="1002242" y="1684687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863DA70-171B-AD44-8F01-037CDB884300}"/>
              </a:ext>
            </a:extLst>
          </p:cNvPr>
          <p:cNvSpPr txBox="1"/>
          <p:nvPr userDrawn="1"/>
        </p:nvSpPr>
        <p:spPr>
          <a:xfrm>
            <a:off x="880098" y="1836140"/>
            <a:ext cx="5545108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500" b="1" i="0">
                <a:latin typeface="Arial" panose="020B0604020202020204" pitchFamily="34" charset="0"/>
                <a:cs typeface="Arial" panose="020B0604020202020204" pitchFamily="34" charset="0"/>
              </a:rPr>
              <a:t>LAND OF THE CURIOUS</a:t>
            </a:r>
          </a:p>
        </p:txBody>
      </p:sp>
    </p:spTree>
    <p:extLst>
      <p:ext uri="{BB962C8B-B14F-4D97-AF65-F5344CB8AC3E}">
        <p14:creationId xmlns:p14="http://schemas.microsoft.com/office/powerpoint/2010/main" val="8200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Fern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6" name="Tekstin paikkamerkki 4">
            <a:extLst>
              <a:ext uri="{FF2B5EF4-FFF2-40B4-BE49-F238E27FC236}">
                <a16:creationId xmlns:a16="http://schemas.microsoft.com/office/drawing/2014/main" id="{7D91FB59-C4A2-A74E-98A2-0A6C88E4C7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9" name="Tekstin paikkamerkki 2">
            <a:extLst>
              <a:ext uri="{FF2B5EF4-FFF2-40B4-BE49-F238E27FC236}">
                <a16:creationId xmlns:a16="http://schemas.microsoft.com/office/drawing/2014/main" id="{D161A7D8-1DE9-544C-BD8F-BBAA0EF51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85824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Juniper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Kuva, joka sisältää kohteen istuminen, musta, kukka, maljakko&#10;&#10;Kuvaus luotu automaattisesti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25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2" name="Tekstin paikkamerkki 4">
            <a:extLst>
              <a:ext uri="{FF2B5EF4-FFF2-40B4-BE49-F238E27FC236}">
                <a16:creationId xmlns:a16="http://schemas.microsoft.com/office/drawing/2014/main" id="{17F36022-1CF8-CC4B-A7D2-242E6A33EF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FC0BF464-6E1E-4647-A764-9C5364DC0EE5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Tekstin paikkamerkki 2">
            <a:extLst>
              <a:ext uri="{FF2B5EF4-FFF2-40B4-BE49-F238E27FC236}">
                <a16:creationId xmlns:a16="http://schemas.microsoft.com/office/drawing/2014/main" id="{F9E9D004-0CC5-274B-ACED-EFDE330DB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52253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Dew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525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1" name="Tekstin paikkamerkki 4">
            <a:extLst>
              <a:ext uri="{FF2B5EF4-FFF2-40B4-BE49-F238E27FC236}">
                <a16:creationId xmlns:a16="http://schemas.microsoft.com/office/drawing/2014/main" id="{75656C06-0A5E-774B-B396-0352AF4EFA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E580E285-BB1D-AD4E-B2DD-97B6D7825125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n paikkamerkki 2">
            <a:extLst>
              <a:ext uri="{FF2B5EF4-FFF2-40B4-BE49-F238E27FC236}">
                <a16:creationId xmlns:a16="http://schemas.microsoft.com/office/drawing/2014/main" id="{8C442722-5443-FD49-A320-9461C5E7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13073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Pine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525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1" name="Tekstin paikkamerkki 4">
            <a:extLst>
              <a:ext uri="{FF2B5EF4-FFF2-40B4-BE49-F238E27FC236}">
                <a16:creationId xmlns:a16="http://schemas.microsoft.com/office/drawing/2014/main" id="{90663A93-20B6-A244-895E-B217A8FC1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8FEDD50F-B03F-1A4D-BBC8-AD356AF6708A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n paikkamerkki 2">
            <a:extLst>
              <a:ext uri="{FF2B5EF4-FFF2-40B4-BE49-F238E27FC236}">
                <a16:creationId xmlns:a16="http://schemas.microsoft.com/office/drawing/2014/main" id="{E28256C8-8B90-814D-BCD6-6CD2B1B81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33541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Cowberry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307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D470BEBF-5C2F-4940-A186-77B02D17A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DA9B0CE3-D981-2249-84F1-3F6BA993B37F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n paikkamerkki 2">
            <a:extLst>
              <a:ext uri="{FF2B5EF4-FFF2-40B4-BE49-F238E27FC236}">
                <a16:creationId xmlns:a16="http://schemas.microsoft.com/office/drawing/2014/main" id="{834A2B8D-D4F6-704F-9B1A-B72CCDD0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8113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08AF4064-44D0-B143-BF86-C13C59AAD72C}"/>
              </a:ext>
            </a:extLst>
          </p:cNvPr>
          <p:cNvSpPr/>
          <p:nvPr userDrawn="1"/>
        </p:nvSpPr>
        <p:spPr>
          <a:xfrm>
            <a:off x="-1" y="1589733"/>
            <a:ext cx="6502401" cy="24769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863E617-64D6-EC40-9329-D969D96E9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770" y="4733751"/>
            <a:ext cx="9601200" cy="712615"/>
          </a:xfrm>
        </p:spPr>
        <p:txBody>
          <a:bodyPr wrap="none" anchor="t" anchorCtr="0">
            <a:no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0C07929-F6C2-BC40-BF90-D0A792EC8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426" y="5565645"/>
            <a:ext cx="9601200" cy="41390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3F0461C-FF74-D546-959D-DC63A29E5E38}"/>
              </a:ext>
            </a:extLst>
          </p:cNvPr>
          <p:cNvSpPr/>
          <p:nvPr userDrawn="1"/>
        </p:nvSpPr>
        <p:spPr>
          <a:xfrm>
            <a:off x="1012406" y="4454656"/>
            <a:ext cx="654118" cy="146304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Kuvan paikkamerkki 2">
            <a:extLst>
              <a:ext uri="{FF2B5EF4-FFF2-40B4-BE49-F238E27FC236}">
                <a16:creationId xmlns:a16="http://schemas.microsoft.com/office/drawing/2014/main" id="{15B804CA-6A49-3544-9B22-05109DB84DC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38796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i-FI"/>
          </a:p>
        </p:txBody>
      </p:sp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5C49B9F-25DE-6141-9DA3-DE04A8521A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99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Picture and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>
            <a:extLst>
              <a:ext uri="{FF2B5EF4-FFF2-40B4-BE49-F238E27FC236}">
                <a16:creationId xmlns:a16="http://schemas.microsoft.com/office/drawing/2014/main" id="{07054270-04AF-5B45-90A5-7758E8027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5121B37-9D23-8B4D-BA4A-4F4960F1D8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8A9A2C1-A622-EB4F-8F54-DFD4B94609C4}"/>
              </a:ext>
            </a:extLst>
          </p:cNvPr>
          <p:cNvSpPr txBox="1"/>
          <p:nvPr userDrawn="1"/>
        </p:nvSpPr>
        <p:spPr>
          <a:xfrm>
            <a:off x="1007722" y="-534567"/>
            <a:ext cx="4576082" cy="7848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/>
              <a:t>x</a:t>
            </a:r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9518384A-8F93-0842-81E2-3B5FF05AB7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8629" y="-650753"/>
            <a:ext cx="4575175" cy="79644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6454E-6A45-1F4A-8546-DE798F7793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644" y="2681586"/>
            <a:ext cx="3932237" cy="3893520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3"/>
              </a:buBlip>
              <a:defRPr/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I"/>
          </a:p>
        </p:txBody>
      </p:sp>
      <p:sp>
        <p:nvSpPr>
          <p:cNvPr id="9" name="Otsikko 1">
            <a:extLst>
              <a:ext uri="{FF2B5EF4-FFF2-40B4-BE49-F238E27FC236}">
                <a16:creationId xmlns:a16="http://schemas.microsoft.com/office/drawing/2014/main" id="{22617806-3C20-7241-A1A8-0C9D287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45" y="1296545"/>
            <a:ext cx="4088003" cy="1250171"/>
          </a:xfrm>
        </p:spPr>
        <p:txBody>
          <a:bodyPr wrap="square" anchor="t">
            <a:normAutofit/>
          </a:bodyPr>
          <a:lstStyle>
            <a:lvl1pPr>
              <a:lnSpc>
                <a:spcPts val="34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9C9018A7-9E9D-1A41-98CA-83FFF10F0421}"/>
              </a:ext>
            </a:extLst>
          </p:cNvPr>
          <p:cNvSpPr/>
          <p:nvPr userDrawn="1"/>
        </p:nvSpPr>
        <p:spPr>
          <a:xfrm>
            <a:off x="1447383" y="1023438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4191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Comparison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A5CAA61-E2CD-E94C-870F-44414EBD3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1928" y="2525700"/>
            <a:ext cx="5157787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EB66A7-9004-2C43-B043-23E24911551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7100" y="3300096"/>
            <a:ext cx="5157786" cy="3073203"/>
          </a:xfrm>
        </p:spPr>
        <p:txBody>
          <a:bodyPr/>
          <a:lstStyle>
            <a:lvl1pPr>
              <a:lnSpc>
                <a:spcPts val="2200"/>
              </a:lnSpc>
              <a:defRPr/>
            </a:lvl1pPr>
            <a:lvl2pPr>
              <a:lnSpc>
                <a:spcPts val="1900"/>
              </a:lnSpc>
              <a:buFontTx/>
              <a:buBlip>
                <a:blip r:embed="rId2"/>
              </a:buBlip>
              <a:defRPr/>
            </a:lvl2pPr>
            <a:lvl3pPr>
              <a:lnSpc>
                <a:spcPts val="1600"/>
              </a:lnSpc>
              <a:defRPr/>
            </a:lvl3pPr>
            <a:lvl4pPr>
              <a:lnSpc>
                <a:spcPts val="1600"/>
              </a:lnSpc>
              <a:defRPr/>
            </a:lvl4pPr>
            <a:lvl5pPr>
              <a:lnSpc>
                <a:spcPts val="1600"/>
              </a:lnSpc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I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D34A219-A206-1C4C-8D8A-C844E11777A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1929" y="3300096"/>
            <a:ext cx="5157786" cy="3073203"/>
          </a:xfrm>
        </p:spPr>
        <p:txBody>
          <a:bodyPr/>
          <a:lstStyle>
            <a:lvl2pPr>
              <a:buFontTx/>
              <a:buBlip>
                <a:blip r:embed="rId2"/>
              </a:buBlip>
              <a:defRPr/>
            </a:lvl2pPr>
            <a:lvl3pPr>
              <a:lnSpc>
                <a:spcPts val="1600"/>
              </a:lnSpc>
              <a:defRPr/>
            </a:lvl3pPr>
            <a:lvl4pPr>
              <a:lnSpc>
                <a:spcPts val="1600"/>
              </a:lnSpc>
              <a:defRPr/>
            </a:lvl4pPr>
            <a:lvl5pPr>
              <a:lnSpc>
                <a:spcPts val="1600"/>
              </a:lnSpc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      </a:t>
            </a:r>
            <a:endParaRPr lang="en-FI"/>
          </a:p>
        </p:txBody>
      </p:sp>
      <p:sp>
        <p:nvSpPr>
          <p:cNvPr id="9" name="Tekstin paikkamerkki 4">
            <a:extLst>
              <a:ext uri="{FF2B5EF4-FFF2-40B4-BE49-F238E27FC236}">
                <a16:creationId xmlns:a16="http://schemas.microsoft.com/office/drawing/2014/main" id="{E9934A8A-1DCB-B54A-98E2-68889477C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10" name="Otsikko 6">
            <a:extLst>
              <a:ext uri="{FF2B5EF4-FFF2-40B4-BE49-F238E27FC236}">
                <a16:creationId xmlns:a16="http://schemas.microsoft.com/office/drawing/2014/main" id="{F9655337-6CD1-7D4B-96D4-FFCD0C27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84955"/>
            <a:ext cx="10515600" cy="468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2" name="Tekstin paikkamerkki 2">
            <a:extLst>
              <a:ext uri="{FF2B5EF4-FFF2-40B4-BE49-F238E27FC236}">
                <a16:creationId xmlns:a16="http://schemas.microsoft.com/office/drawing/2014/main" id="{0F71078E-2CBB-3F4E-ADBC-9012E22855F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97031" y="2525700"/>
            <a:ext cx="5157787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403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 - Always the 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Kuva, joka sisältää kohteen kasvi, lehti, saniainen, vihreä&#10;&#10;Kuvaus luotu automaattisesti">
            <a:extLst>
              <a:ext uri="{FF2B5EF4-FFF2-40B4-BE49-F238E27FC236}">
                <a16:creationId xmlns:a16="http://schemas.microsoft.com/office/drawing/2014/main" id="{5AF51AB2-74BE-7D47-927D-E452C462F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98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F3D9319-FEA8-D849-A58C-CF7B7D36AEDC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96938" y="2519271"/>
            <a:ext cx="10515600" cy="3998408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FI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31A360B1-D50F-864F-876F-88CAEAE1B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33DD6130-A819-7745-A126-85B07EFDD593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kstin paikkamerkki 4">
            <a:extLst>
              <a:ext uri="{FF2B5EF4-FFF2-40B4-BE49-F238E27FC236}">
                <a16:creationId xmlns:a16="http://schemas.microsoft.com/office/drawing/2014/main" id="{8A7D4283-E5BA-A741-810C-A5A2A1A529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770122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350"/>
            <a:ext cx="12192000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F759D64-1364-9B4A-913B-9AD87899EF3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96938" y="2519270"/>
            <a:ext cx="10515600" cy="397298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FI"/>
          </a:p>
        </p:txBody>
      </p:sp>
      <p:sp>
        <p:nvSpPr>
          <p:cNvPr id="9" name="Tekstin paikkamerkki 4">
            <a:extLst>
              <a:ext uri="{FF2B5EF4-FFF2-40B4-BE49-F238E27FC236}">
                <a16:creationId xmlns:a16="http://schemas.microsoft.com/office/drawing/2014/main" id="{3FB4F49D-00F0-BE43-89D8-EA3AD63BB7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5369AEDD-C7EF-CF45-93A6-0F16CAC369EA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64075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321" y="1754884"/>
            <a:ext cx="869383" cy="711313"/>
          </a:xfrm>
          <a:prstGeom prst="rect">
            <a:avLst/>
          </a:prstGeom>
        </p:spPr>
      </p:pic>
      <p:sp>
        <p:nvSpPr>
          <p:cNvPr id="9" name="Tekstin paikkamerkki 10">
            <a:extLst>
              <a:ext uri="{FF2B5EF4-FFF2-40B4-BE49-F238E27FC236}">
                <a16:creationId xmlns:a16="http://schemas.microsoft.com/office/drawing/2014/main" id="{92F8974B-6345-3347-8050-607169C22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321" y="2906204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kstin paikkamerkki 10">
            <a:extLst>
              <a:ext uri="{FF2B5EF4-FFF2-40B4-BE49-F238E27FC236}">
                <a16:creationId xmlns:a16="http://schemas.microsoft.com/office/drawing/2014/main" id="{28374634-A5A3-5241-944D-B72B978EC1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2321" y="4160128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94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175" y="2586777"/>
            <a:ext cx="869383" cy="711313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77E1C3E8-BDE9-6A49-85BA-550376CCB48B}"/>
              </a:ext>
            </a:extLst>
          </p:cNvPr>
          <p:cNvSpPr txBox="1"/>
          <p:nvPr userDrawn="1"/>
        </p:nvSpPr>
        <p:spPr>
          <a:xfrm>
            <a:off x="1019175" y="4592791"/>
            <a:ext cx="4815840" cy="268793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endParaRPr lang="fi-FI" sz="1500" baseline="0"/>
          </a:p>
        </p:txBody>
      </p:sp>
      <p:sp>
        <p:nvSpPr>
          <p:cNvPr id="9" name="Tekstin paikkamerkki 10">
            <a:extLst>
              <a:ext uri="{FF2B5EF4-FFF2-40B4-BE49-F238E27FC236}">
                <a16:creationId xmlns:a16="http://schemas.microsoft.com/office/drawing/2014/main" id="{92F8974B-6345-3347-8050-607169C22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321" y="3298090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kstin paikkamerkki 10">
            <a:extLst>
              <a:ext uri="{FF2B5EF4-FFF2-40B4-BE49-F238E27FC236}">
                <a16:creationId xmlns:a16="http://schemas.microsoft.com/office/drawing/2014/main" id="{84911E18-B2A8-B54D-A3A9-A88F62AFA8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2320" y="4535433"/>
            <a:ext cx="6111621" cy="1085223"/>
          </a:xfrm>
        </p:spPr>
        <p:txBody>
          <a:bodyPr tIns="10800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2510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1">
            <a:extLst>
              <a:ext uri="{FF2B5EF4-FFF2-40B4-BE49-F238E27FC236}">
                <a16:creationId xmlns:a16="http://schemas.microsoft.com/office/drawing/2014/main" id="{DFC70F94-D09E-9A4A-8A5F-233A18DB91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937292"/>
            <a:ext cx="10515600" cy="468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31A360B1-D50F-864F-876F-88CAEAE1B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33DD6130-A819-7745-A126-85B07EFDD593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0ECF65-C4EB-314E-82BD-F1ED13FE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1931803"/>
            <a:ext cx="9710105" cy="4240243"/>
          </a:xfrm>
        </p:spPr>
        <p:txBody>
          <a:bodyPr/>
          <a:lstStyle>
            <a:lvl2pPr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I"/>
          </a:p>
        </p:txBody>
      </p:sp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F29FA346-9324-564F-B194-A7381C2EA9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280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Presentation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9CB2207C-EFA6-2D47-BF45-360B454205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0" name="Kuva 19">
            <a:extLst>
              <a:ext uri="{FF2B5EF4-FFF2-40B4-BE49-F238E27FC236}">
                <a16:creationId xmlns:a16="http://schemas.microsoft.com/office/drawing/2014/main" id="{FB7551AB-D8DF-3A46-98D7-FD00A24F36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4" y="6350"/>
            <a:ext cx="12180711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916" y="3429000"/>
            <a:ext cx="7201941" cy="589946"/>
          </a:xfrm>
        </p:spPr>
        <p:txBody>
          <a:bodyPr wrap="none" anchor="t">
            <a:noAutofit/>
          </a:bodyPr>
          <a:lstStyle>
            <a:lvl1pPr>
              <a:defRPr/>
            </a:lvl1pPr>
          </a:lstStyle>
          <a:p>
            <a:r>
              <a:rPr lang="fi-FI" dirty="0" err="1"/>
              <a:t>presentation</a:t>
            </a:r>
            <a:r>
              <a:rPr lang="fi-FI" dirty="0"/>
              <a:t> </a:t>
            </a:r>
            <a:r>
              <a:rPr lang="fi-FI" dirty="0" err="1"/>
              <a:t>name</a:t>
            </a:r>
            <a:endParaRPr lang="fi-FI" dirty="0"/>
          </a:p>
        </p:txBody>
      </p:sp>
      <p:sp>
        <p:nvSpPr>
          <p:cNvPr id="11" name="Tekstin paikkamerkki 10">
            <a:extLst>
              <a:ext uri="{FF2B5EF4-FFF2-40B4-BE49-F238E27FC236}">
                <a16:creationId xmlns:a16="http://schemas.microsoft.com/office/drawing/2014/main" id="{4CAE96DE-E366-FC45-AAE3-280E40FB56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916" y="4018946"/>
            <a:ext cx="7201941" cy="857854"/>
          </a:xfrm>
        </p:spPr>
        <p:txBody>
          <a:bodyPr lIns="108000"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fi-FI" dirty="0" err="1"/>
              <a:t>Subtitle</a:t>
            </a:r>
            <a:endParaRPr lang="fi-FI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AC66544D-4E64-CA46-BFF3-E88D268B3E35}"/>
              </a:ext>
            </a:extLst>
          </p:cNvPr>
          <p:cNvSpPr/>
          <p:nvPr userDrawn="1"/>
        </p:nvSpPr>
        <p:spPr>
          <a:xfrm>
            <a:off x="1019175" y="3117038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ekstin paikkamerkki 10">
            <a:extLst>
              <a:ext uri="{FF2B5EF4-FFF2-40B4-BE49-F238E27FC236}">
                <a16:creationId xmlns:a16="http://schemas.microsoft.com/office/drawing/2014/main" id="{FF492EFE-5B1E-104C-841C-28BAEC6E4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7916" y="4999968"/>
            <a:ext cx="7201941" cy="985894"/>
          </a:xfrm>
        </p:spPr>
        <p:txBody>
          <a:bodyPr lIns="108000">
            <a:normAutofit/>
          </a:bodyPr>
          <a:lstStyle>
            <a:lvl1pPr marL="0" indent="0">
              <a:lnSpc>
                <a:spcPct val="110000"/>
              </a:lnSpc>
              <a:spcBef>
                <a:spcPts val="400"/>
              </a:spcBef>
              <a:buNone/>
              <a:defRPr sz="1400" b="0" i="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Name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| </a:t>
            </a:r>
            <a:r>
              <a:rPr lang="fi-FI" dirty="0" err="1"/>
              <a:t>Organisation</a:t>
            </a:r>
            <a:endParaRPr lang="fi-FI" dirty="0"/>
          </a:p>
          <a:p>
            <a:pPr lvl="0"/>
            <a:r>
              <a:rPr lang="fi-FI" dirty="0" err="1"/>
              <a:t>Contact</a:t>
            </a:r>
            <a:endParaRPr lang="fi-FI" dirty="0"/>
          </a:p>
        </p:txBody>
      </p:sp>
      <p:sp>
        <p:nvSpPr>
          <p:cNvPr id="16" name="Tekstin paikkamerkki 10">
            <a:extLst>
              <a:ext uri="{FF2B5EF4-FFF2-40B4-BE49-F238E27FC236}">
                <a16:creationId xmlns:a16="http://schemas.microsoft.com/office/drawing/2014/main" id="{037F49E4-C5C8-A341-BDE0-42D68A3DB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9988" y="3083246"/>
            <a:ext cx="6469869" cy="222586"/>
          </a:xfrm>
        </p:spPr>
        <p:txBody>
          <a:bodyPr wrap="none" lIns="0" bIns="0" anchor="ctr" anchorCtr="0">
            <a:noAutofit/>
          </a:bodyPr>
          <a:lstStyle>
            <a:lvl1pPr marL="0" indent="0">
              <a:lnSpc>
                <a:spcPts val="1000"/>
              </a:lnSpc>
              <a:buNone/>
              <a:defRPr sz="1400" b="0" i="0" cap="all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event</a:t>
            </a:r>
            <a:r>
              <a:rPr lang="fi-FI" dirty="0"/>
              <a:t> and </a:t>
            </a:r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18" name="Kuvan paikkamerkki 2">
            <a:extLst>
              <a:ext uri="{FF2B5EF4-FFF2-40B4-BE49-F238E27FC236}">
                <a16:creationId xmlns:a16="http://schemas.microsoft.com/office/drawing/2014/main" id="{1D1A91F1-B34F-4D49-9F7E-2973B78444F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550210" y="2715859"/>
            <a:ext cx="2265265" cy="224802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pic>
        <p:nvPicPr>
          <p:cNvPr id="21" name="Kuva 2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859B885-88F6-5A47-9493-9524266A95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79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Fern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056A9-0314-3442-AA1C-39475A47F4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2524139"/>
            <a:ext cx="9710105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I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FB30781-A796-6C4B-A55C-D91DF41A53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54526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Juniper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4" y="-525"/>
            <a:ext cx="12180711" cy="6851650"/>
          </a:xfrm>
          <a:prstGeom prst="rect">
            <a:avLst/>
          </a:prstGeom>
        </p:spPr>
      </p:pic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ED8EEE9-FB68-F644-AF1D-0068CA9BD3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2524139"/>
            <a:ext cx="9710105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I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FCF93DC-8848-8040-9282-4B5CDC0BC008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Otsikko 6">
            <a:extLst>
              <a:ext uri="{FF2B5EF4-FFF2-40B4-BE49-F238E27FC236}">
                <a16:creationId xmlns:a16="http://schemas.microsoft.com/office/drawing/2014/main" id="{A849F34E-383D-3745-A07D-12E70045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62379"/>
            <a:ext cx="10515600" cy="468479"/>
          </a:xfrm>
        </p:spPr>
        <p:txBody>
          <a:bodyPr/>
          <a:lstStyle/>
          <a:p>
            <a:endParaRPr lang="fi-FI" dirty="0"/>
          </a:p>
        </p:txBody>
      </p:sp>
      <p:sp>
        <p:nvSpPr>
          <p:cNvPr id="17" name="Tekstin paikkamerkki 4">
            <a:extLst>
              <a:ext uri="{FF2B5EF4-FFF2-40B4-BE49-F238E27FC236}">
                <a16:creationId xmlns:a16="http://schemas.microsoft.com/office/drawing/2014/main" id="{8C562E02-7388-9941-9E04-CFE002D4AA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974276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Dew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4" y="-1145"/>
            <a:ext cx="12180711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C23EAA9-3958-9D4F-A785-F6DC001DAB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2524139"/>
            <a:ext cx="9710105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I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22A9075-60CC-6947-8D52-D6E39BBCDD5F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n paikkamerkki 4">
            <a:extLst>
              <a:ext uri="{FF2B5EF4-FFF2-40B4-BE49-F238E27FC236}">
                <a16:creationId xmlns:a16="http://schemas.microsoft.com/office/drawing/2014/main" id="{EFE45AE6-2AD0-8B4E-9B98-278D7F3D05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777816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Pine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046" y="6350"/>
            <a:ext cx="12180711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lnSpc>
                <a:spcPct val="90000"/>
              </a:lnSpc>
              <a:defRPr/>
            </a:lvl1pPr>
          </a:lstStyle>
          <a:p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0A766A0-DAD7-444C-935F-55B956277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2524139"/>
            <a:ext cx="9710105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/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I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57E677A3-1FEF-FA4F-9C7F-5CEACED584E1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kstin paikkamerkki 4">
            <a:extLst>
              <a:ext uri="{FF2B5EF4-FFF2-40B4-BE49-F238E27FC236}">
                <a16:creationId xmlns:a16="http://schemas.microsoft.com/office/drawing/2014/main" id="{EDEDD7C4-8F5E-3249-A331-6B5FA78D17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226793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| Presentation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uva 19">
            <a:extLst>
              <a:ext uri="{FF2B5EF4-FFF2-40B4-BE49-F238E27FC236}">
                <a16:creationId xmlns:a16="http://schemas.microsoft.com/office/drawing/2014/main" id="{FB7551AB-D8DF-3A46-98D7-FD00A24F36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350"/>
            <a:ext cx="12192000" cy="6851650"/>
          </a:xfrm>
          <a:prstGeom prst="rect">
            <a:avLst/>
          </a:prstGeom>
        </p:spPr>
      </p:pic>
      <p:pic>
        <p:nvPicPr>
          <p:cNvPr id="21" name="Kuva 2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859B885-88F6-5A47-9493-9524266A95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0" name="Otsikko 6">
            <a:extLst>
              <a:ext uri="{FF2B5EF4-FFF2-40B4-BE49-F238E27FC236}">
                <a16:creationId xmlns:a16="http://schemas.microsoft.com/office/drawing/2014/main" id="{DDBC42E4-2952-2C45-AC2F-468D76CEB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316" y="3566160"/>
            <a:ext cx="7201941" cy="589946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fi-FI" dirty="0" err="1"/>
              <a:t>presentation</a:t>
            </a:r>
            <a:r>
              <a:rPr lang="fi-FI" dirty="0"/>
              <a:t> </a:t>
            </a:r>
            <a:r>
              <a:rPr lang="fi-FI" dirty="0" err="1"/>
              <a:t>name</a:t>
            </a:r>
            <a:endParaRPr lang="fi-FI" dirty="0"/>
          </a:p>
        </p:txBody>
      </p:sp>
      <p:sp>
        <p:nvSpPr>
          <p:cNvPr id="12" name="Tekstin paikkamerkki 10">
            <a:extLst>
              <a:ext uri="{FF2B5EF4-FFF2-40B4-BE49-F238E27FC236}">
                <a16:creationId xmlns:a16="http://schemas.microsoft.com/office/drawing/2014/main" id="{7C0920C6-BEA8-6B41-972B-D5A64BFFB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0316" y="4171346"/>
            <a:ext cx="7201941" cy="857854"/>
          </a:xfrm>
          <a:prstGeom prst="rect">
            <a:avLst/>
          </a:prstGeom>
        </p:spPr>
        <p:txBody>
          <a:bodyPr lIns="108000"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  <a:defRPr sz="1800" baseline="0"/>
            </a:lvl1pPr>
          </a:lstStyle>
          <a:p>
            <a:pPr lvl="0"/>
            <a:r>
              <a:rPr lang="fi-FI" dirty="0" err="1"/>
              <a:t>Subtitle</a:t>
            </a:r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A4919261-4A00-6A43-BB86-09C584DF13DB}"/>
              </a:ext>
            </a:extLst>
          </p:cNvPr>
          <p:cNvSpPr/>
          <p:nvPr userDrawn="1"/>
        </p:nvSpPr>
        <p:spPr>
          <a:xfrm>
            <a:off x="1171575" y="3269438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Tekstin paikkamerkki 10">
            <a:extLst>
              <a:ext uri="{FF2B5EF4-FFF2-40B4-BE49-F238E27FC236}">
                <a16:creationId xmlns:a16="http://schemas.microsoft.com/office/drawing/2014/main" id="{653B86EC-0A5C-4D47-8412-301424500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0316" y="5152368"/>
            <a:ext cx="7201941" cy="985894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indent="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1400" b="0" i="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Name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| </a:t>
            </a:r>
            <a:r>
              <a:rPr lang="fi-FI" dirty="0" err="1"/>
              <a:t>Organisation</a:t>
            </a:r>
            <a:endParaRPr lang="fi-FI" dirty="0"/>
          </a:p>
          <a:p>
            <a:pPr lvl="0"/>
            <a:r>
              <a:rPr lang="fi-FI" dirty="0" err="1"/>
              <a:t>Contact</a:t>
            </a:r>
            <a:endParaRPr lang="fi-FI" dirty="0"/>
          </a:p>
        </p:txBody>
      </p:sp>
      <p:sp>
        <p:nvSpPr>
          <p:cNvPr id="19" name="Tekstin paikkamerkki 10">
            <a:extLst>
              <a:ext uri="{FF2B5EF4-FFF2-40B4-BE49-F238E27FC236}">
                <a16:creationId xmlns:a16="http://schemas.microsoft.com/office/drawing/2014/main" id="{D7A0A48E-3C2F-8B4A-835C-7D17A4ADD2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2388" y="3234566"/>
            <a:ext cx="6469869" cy="176956"/>
          </a:xfrm>
          <a:prstGeom prst="rect">
            <a:avLst/>
          </a:prstGeom>
        </p:spPr>
        <p:txBody>
          <a:bodyPr wrap="none" lIns="0" bIns="0" anchor="b" anchorCtr="0">
            <a:noAutofit/>
          </a:bodyPr>
          <a:lstStyle>
            <a:lvl1pPr marL="0" indent="0">
              <a:lnSpc>
                <a:spcPts val="1000"/>
              </a:lnSpc>
              <a:buNone/>
              <a:defRPr sz="1400" b="0" i="0" cap="all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fi-FI" dirty="0" err="1"/>
              <a:t>event</a:t>
            </a:r>
            <a:r>
              <a:rPr lang="fi-FI" dirty="0"/>
              <a:t> and </a:t>
            </a:r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Kuvan paikkamerkki 2">
            <a:extLst>
              <a:ext uri="{FF2B5EF4-FFF2-40B4-BE49-F238E27FC236}">
                <a16:creationId xmlns:a16="http://schemas.microsoft.com/office/drawing/2014/main" id="{245F8B55-5CEB-7F47-93BC-43BB75EA654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702610" y="2868259"/>
            <a:ext cx="2265265" cy="224802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39447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Cowberry -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4" y="-2095"/>
            <a:ext cx="12180711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EB9318D-5A03-6842-9412-840709EDD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2524139"/>
            <a:ext cx="9710105" cy="3647907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I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90A353E2-47CB-844F-A71B-FFF8B9893EC2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kstin paikkamerkki 4">
            <a:extLst>
              <a:ext uri="{FF2B5EF4-FFF2-40B4-BE49-F238E27FC236}">
                <a16:creationId xmlns:a16="http://schemas.microsoft.com/office/drawing/2014/main" id="{ACFC3D9C-27AC-CC4A-BABE-7FAF78196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806832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606E8D0-75C8-5947-A0F1-13D6CE501EF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863E617-64D6-EC40-9329-D969D96E9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769" y="4733751"/>
            <a:ext cx="10377391" cy="712615"/>
          </a:xfrm>
        </p:spPr>
        <p:txBody>
          <a:bodyPr wrap="none" anchor="t" anchorCtr="0">
            <a:noAutofit/>
          </a:bodyPr>
          <a:lstStyle>
            <a:lvl1pPr algn="l">
              <a:defRPr sz="6000"/>
            </a:lvl1pPr>
          </a:lstStyle>
          <a:p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0C07929-F6C2-BC40-BF90-D0A792EC8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426" y="5565645"/>
            <a:ext cx="10344734" cy="41390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i-FI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3F0461C-FF74-D546-959D-DC63A29E5E38}"/>
              </a:ext>
            </a:extLst>
          </p:cNvPr>
          <p:cNvSpPr/>
          <p:nvPr userDrawn="1"/>
        </p:nvSpPr>
        <p:spPr>
          <a:xfrm>
            <a:off x="1012406" y="4454656"/>
            <a:ext cx="654118" cy="146304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Kuvan paikkamerkki 2">
            <a:extLst>
              <a:ext uri="{FF2B5EF4-FFF2-40B4-BE49-F238E27FC236}">
                <a16:creationId xmlns:a16="http://schemas.microsoft.com/office/drawing/2014/main" id="{15B804CA-6A49-3544-9B22-05109DB84DC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1"/>
            <a:ext cx="12192000" cy="38796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F490A3D-988A-B048-9837-BD2BE9BFC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4178" y="270824"/>
            <a:ext cx="1040968" cy="4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8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Picture and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>
            <a:extLst>
              <a:ext uri="{FF2B5EF4-FFF2-40B4-BE49-F238E27FC236}">
                <a16:creationId xmlns:a16="http://schemas.microsoft.com/office/drawing/2014/main" id="{07054270-04AF-5B45-90A5-7758E8027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i-FI"/>
          </a:p>
        </p:txBody>
      </p:sp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5121B37-9D23-8B4D-BA4A-4F4960F1D8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8A9A2C1-A622-EB4F-8F54-DFD4B94609C4}"/>
              </a:ext>
            </a:extLst>
          </p:cNvPr>
          <p:cNvSpPr txBox="1"/>
          <p:nvPr userDrawn="1"/>
        </p:nvSpPr>
        <p:spPr>
          <a:xfrm>
            <a:off x="1007722" y="-534567"/>
            <a:ext cx="4576082" cy="7848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>
                <a:solidFill>
                  <a:schemeClr val="bg1"/>
                </a:solidFill>
              </a:rPr>
              <a:t>x</a:t>
            </a: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  <a:p>
            <a:endParaRPr lang="fi-FI">
              <a:solidFill>
                <a:schemeClr val="bg1"/>
              </a:solidFill>
            </a:endParaRPr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9518384A-8F93-0842-81E2-3B5FF05AB7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8629" y="-650753"/>
            <a:ext cx="4575175" cy="7964488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x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0B74D8-A141-984B-9BFD-B15D1D656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644" y="2681586"/>
            <a:ext cx="3932237" cy="3893520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I"/>
          </a:p>
        </p:txBody>
      </p:sp>
      <p:sp>
        <p:nvSpPr>
          <p:cNvPr id="12" name="Otsikko 1">
            <a:extLst>
              <a:ext uri="{FF2B5EF4-FFF2-40B4-BE49-F238E27FC236}">
                <a16:creationId xmlns:a16="http://schemas.microsoft.com/office/drawing/2014/main" id="{EE579F28-5544-1749-9D88-52172033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45" y="1296545"/>
            <a:ext cx="4088003" cy="1250171"/>
          </a:xfrm>
        </p:spPr>
        <p:txBody>
          <a:bodyPr wrap="square" anchor="t">
            <a:normAutofit/>
          </a:bodyPr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2A28311B-A008-284B-951B-D860D3563C1D}"/>
              </a:ext>
            </a:extLst>
          </p:cNvPr>
          <p:cNvSpPr/>
          <p:nvPr userDrawn="1"/>
        </p:nvSpPr>
        <p:spPr>
          <a:xfrm>
            <a:off x="1447383" y="1023438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2704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Comparison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6">
            <a:extLst>
              <a:ext uri="{FF2B5EF4-FFF2-40B4-BE49-F238E27FC236}">
                <a16:creationId xmlns:a16="http://schemas.microsoft.com/office/drawing/2014/main" id="{F9655337-6CD1-7D4B-96D4-FFCD0C27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62379"/>
            <a:ext cx="10515600" cy="468479"/>
          </a:xfrm>
        </p:spPr>
        <p:txBody>
          <a:bodyPr anchor="t"/>
          <a:lstStyle/>
          <a:p>
            <a:endParaRPr lang="fi-FI" dirty="0"/>
          </a:p>
        </p:txBody>
      </p:sp>
      <p:sp>
        <p:nvSpPr>
          <p:cNvPr id="12" name="Tekstin paikkamerkki 2">
            <a:extLst>
              <a:ext uri="{FF2B5EF4-FFF2-40B4-BE49-F238E27FC236}">
                <a16:creationId xmlns:a16="http://schemas.microsoft.com/office/drawing/2014/main" id="{65D39B04-891C-1C45-9F13-BFB6A5B67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1928" y="2525700"/>
            <a:ext cx="5157787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i-FI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AD812CBD-434A-2946-8B0D-EE4BAD4202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7100" y="3300097"/>
            <a:ext cx="5157786" cy="2871950"/>
          </a:xfr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 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I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F8618424-CA01-3740-AD98-903A027BA2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1929" y="3300097"/>
            <a:ext cx="5157786" cy="2871950"/>
          </a:xfrm>
          <a:noFill/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4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 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      </a:t>
            </a:r>
            <a:endParaRPr lang="en-FI"/>
          </a:p>
        </p:txBody>
      </p: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1056DD16-833C-ED40-8A88-EF8BC6C5A0B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97031" y="2525700"/>
            <a:ext cx="5198969" cy="594741"/>
          </a:xfrm>
        </p:spPr>
        <p:txBody>
          <a:bodyPr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fi-FI" dirty="0"/>
          </a:p>
        </p:txBody>
      </p:sp>
      <p:sp>
        <p:nvSpPr>
          <p:cNvPr id="8" name="Tekstin paikkamerkki 4">
            <a:extLst>
              <a:ext uri="{FF2B5EF4-FFF2-40B4-BE49-F238E27FC236}">
                <a16:creationId xmlns:a16="http://schemas.microsoft.com/office/drawing/2014/main" id="{D0C73AF9-A6E1-B443-B52E-7BD5A0848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343023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F3D9319-FEA8-D849-A58C-CF7B7D36AEDC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96938" y="2519271"/>
            <a:ext cx="10515600" cy="3652776"/>
          </a:xfrm>
        </p:spPr>
        <p:txBody>
          <a:bodyPr/>
          <a:lstStyle/>
          <a:p>
            <a:endParaRPr lang="en-FI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31A360B1-D50F-864F-876F-88CAEAE1B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0" name="Suorakulmio 9">
            <a:extLst>
              <a:ext uri="{FF2B5EF4-FFF2-40B4-BE49-F238E27FC236}">
                <a16:creationId xmlns:a16="http://schemas.microsoft.com/office/drawing/2014/main" id="{BDC6C21A-463D-094A-9D2E-0A166E65544F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n paikkamerkki 4">
            <a:extLst>
              <a:ext uri="{FF2B5EF4-FFF2-40B4-BE49-F238E27FC236}">
                <a16:creationId xmlns:a16="http://schemas.microsoft.com/office/drawing/2014/main" id="{C9235660-E035-1447-B0F3-DE7754B0A4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03954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|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57891E5-E585-AE47-A825-164A41F4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4" y="6350"/>
            <a:ext cx="12180711" cy="6851650"/>
          </a:xfrm>
          <a:prstGeom prst="rect">
            <a:avLst/>
          </a:prstGeom>
        </p:spPr>
      </p:pic>
      <p:sp>
        <p:nvSpPr>
          <p:cNvPr id="7" name="Otsikko 6">
            <a:extLst>
              <a:ext uri="{FF2B5EF4-FFF2-40B4-BE49-F238E27FC236}">
                <a16:creationId xmlns:a16="http://schemas.microsoft.com/office/drawing/2014/main" id="{9078949D-D458-B94D-94E1-C0C9461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037CC56-6CC1-BD4A-AC03-D6D6FB883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F759D64-1364-9B4A-913B-9AD87899EF3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97031" y="2519270"/>
            <a:ext cx="10515600" cy="3652777"/>
          </a:xfrm>
        </p:spPr>
        <p:txBody>
          <a:bodyPr/>
          <a:lstStyle/>
          <a:p>
            <a:endParaRPr lang="en-FI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7CB3909F-C080-9443-B5A8-3CF5716C3F3C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ekstin paikkamerkki 4">
            <a:extLst>
              <a:ext uri="{FF2B5EF4-FFF2-40B4-BE49-F238E27FC236}">
                <a16:creationId xmlns:a16="http://schemas.microsoft.com/office/drawing/2014/main" id="{31836AFB-43F4-7A47-98AA-EEC5B90E9F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0261137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1">
            <a:extLst>
              <a:ext uri="{FF2B5EF4-FFF2-40B4-BE49-F238E27FC236}">
                <a16:creationId xmlns:a16="http://schemas.microsoft.com/office/drawing/2014/main" id="{3185FCE3-B080-FE45-AF69-C3D59F41B7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A20787FC-2D7F-194E-B898-AC078B20DE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4178" y="270824"/>
            <a:ext cx="1040968" cy="458829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96644008-089B-F241-B51A-EA520BB1C3CE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tsikko 6">
            <a:extLst>
              <a:ext uri="{FF2B5EF4-FFF2-40B4-BE49-F238E27FC236}">
                <a16:creationId xmlns:a16="http://schemas.microsoft.com/office/drawing/2014/main" id="{FC835087-F56A-C242-A8CA-7F848F3D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937292"/>
            <a:ext cx="10515600" cy="468479"/>
          </a:xfrm>
        </p:spPr>
        <p:txBody>
          <a:bodyPr/>
          <a:lstStyle/>
          <a:p>
            <a:endParaRPr lang="fi-FI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182F5BE-B730-EB43-B988-7EC6721AD6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26" y="1931803"/>
            <a:ext cx="9710105" cy="42402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I"/>
          </a:p>
        </p:txBody>
      </p:sp>
      <p:sp>
        <p:nvSpPr>
          <p:cNvPr id="12" name="Tekstin paikkamerkki 4">
            <a:extLst>
              <a:ext uri="{FF2B5EF4-FFF2-40B4-BE49-F238E27FC236}">
                <a16:creationId xmlns:a16="http://schemas.microsoft.com/office/drawing/2014/main" id="{B65B680B-850E-F146-8DA0-975DC07E4F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825" y="1544491"/>
            <a:ext cx="9637806" cy="205974"/>
          </a:xfrm>
        </p:spPr>
        <p:txBody>
          <a:bodyPr lIns="0" bIns="0" anchor="ctr" anchorCtr="0">
            <a:noAutofit/>
          </a:bodyPr>
          <a:lstStyle>
            <a:lvl1pPr marL="0" indent="0">
              <a:buFontTx/>
              <a:buNone/>
              <a:defRPr sz="1400" b="0"/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89203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067" y="1233001"/>
            <a:ext cx="869383" cy="711313"/>
          </a:xfrm>
          <a:prstGeom prst="rect">
            <a:avLst/>
          </a:prstGeom>
        </p:spPr>
      </p:pic>
      <p:sp>
        <p:nvSpPr>
          <p:cNvPr id="9" name="Tekstiruutu 13">
            <a:extLst>
              <a:ext uri="{FF2B5EF4-FFF2-40B4-BE49-F238E27FC236}">
                <a16:creationId xmlns:a16="http://schemas.microsoft.com/office/drawing/2014/main" id="{D6BCEB57-A04E-F044-922A-38F9D819B88A}"/>
              </a:ext>
            </a:extLst>
          </p:cNvPr>
          <p:cNvSpPr txBox="1"/>
          <p:nvPr userDrawn="1"/>
        </p:nvSpPr>
        <p:spPr>
          <a:xfrm>
            <a:off x="1447066" y="2291346"/>
            <a:ext cx="5499299" cy="221918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>
              <a:lnSpc>
                <a:spcPts val="2160"/>
              </a:lnSpc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energy, water and air are life-giving resources for which we at LUT University seek new solutions with our expertise in technology and business.</a:t>
            </a:r>
          </a:p>
          <a:p>
            <a:pPr>
              <a:lnSpc>
                <a:spcPts val="2160"/>
              </a:lnSpc>
            </a:pPr>
            <a:endParaRPr lang="en-GB" sz="18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ts val="2160"/>
              </a:lnSpc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help society and businesses in their sustainable renewal. Our international community consists of 6500 members. Our campuses are in Lappeenranta and Lahti, Finland.</a:t>
            </a:r>
          </a:p>
        </p:txBody>
      </p:sp>
    </p:spTree>
    <p:extLst>
      <p:ext uri="{BB962C8B-B14F-4D97-AF65-F5344CB8AC3E}">
        <p14:creationId xmlns:p14="http://schemas.microsoft.com/office/powerpoint/2010/main" val="44239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9ED62816-BB75-CA4E-BC70-2AFA647A1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44B395A-A297-7446-8E8C-77CD1BB56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93DCAEA1-E78D-5649-A1EB-C7DDE29E16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175" y="862650"/>
            <a:ext cx="869383" cy="711313"/>
          </a:xfrm>
          <a:prstGeom prst="rect">
            <a:avLst/>
          </a:prstGeom>
        </p:spPr>
      </p:pic>
      <p:sp>
        <p:nvSpPr>
          <p:cNvPr id="6" name="Tekstiruutu 13">
            <a:extLst>
              <a:ext uri="{FF2B5EF4-FFF2-40B4-BE49-F238E27FC236}">
                <a16:creationId xmlns:a16="http://schemas.microsoft.com/office/drawing/2014/main" id="{356E3FCE-4EA8-2447-B93E-D112AFEEDC7F}"/>
              </a:ext>
            </a:extLst>
          </p:cNvPr>
          <p:cNvSpPr txBox="1"/>
          <p:nvPr userDrawn="1"/>
        </p:nvSpPr>
        <p:spPr>
          <a:xfrm>
            <a:off x="1019174" y="1864893"/>
            <a:ext cx="5466149" cy="2422798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>
              <a:lnSpc>
                <a:spcPts val="2160"/>
              </a:lnSpc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energy, water and air are life-giving resources for which we at LUT University seek new solutions with our expertise in technology and business.</a:t>
            </a:r>
          </a:p>
          <a:p>
            <a:pPr>
              <a:lnSpc>
                <a:spcPts val="2160"/>
              </a:lnSpc>
            </a:pPr>
            <a:endParaRPr lang="en-GB" sz="18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ts val="2160"/>
              </a:lnSpc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help society and businesses in their sustainable renewal. Our international community consists of 6500 members. Our campuses are in Lappeenranta and Lahti, Finland.</a:t>
            </a:r>
          </a:p>
        </p:txBody>
      </p:sp>
    </p:spTree>
    <p:extLst>
      <p:ext uri="{BB962C8B-B14F-4D97-AF65-F5344CB8AC3E}">
        <p14:creationId xmlns:p14="http://schemas.microsoft.com/office/powerpoint/2010/main" val="45851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1.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4ABAA-AB16-B04C-B98E-9E2789583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1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2. System Ear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614182-D5C1-E944-9EA0-91716C06A7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6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ategy - 3. Scientific 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7412B-1598-9A40-92FC-C9ECFD8C7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Strategy - 3. Scientific 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EC0C52-5F1A-2B40-8056-3360BCE90C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uva 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43B4AF7-0103-E449-83EA-9FBF51A78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uva 13" descr="Kuva, joka sisältää kohteen istuminen, pöytä, kannettava, musta&#10;&#10;Kuvaus luotu automaattisesti">
            <a:extLst>
              <a:ext uri="{FF2B5EF4-FFF2-40B4-BE49-F238E27FC236}">
                <a16:creationId xmlns:a16="http://schemas.microsoft.com/office/drawing/2014/main" id="{146A491B-636F-3E44-8966-7CF5322CBC7B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-2040"/>
            <a:ext cx="12192000" cy="6851650"/>
          </a:xfrm>
          <a:prstGeom prst="rect">
            <a:avLst/>
          </a:prstGeom>
        </p:spPr>
      </p:pic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737077E-75BF-2D47-8119-523F6C5B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60016"/>
            <a:ext cx="10515600" cy="468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fi-FI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1C5B255-5C87-0C4B-8515-13ADB971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F7931C4-CCCE-1249-9F24-0D4D6E5E1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48D3B-1FF9-624C-8C50-0B4815CF6181}" type="slidenum">
              <a:rPr lang="fi-FI" smtClean="0"/>
              <a:t>‹#›</a:t>
            </a:fld>
            <a:endParaRPr lang="fi-FI"/>
          </a:p>
        </p:txBody>
      </p:sp>
      <p:pic>
        <p:nvPicPr>
          <p:cNvPr id="11" name="Kuva 1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4D7171AA-1D90-B440-8FE9-4E47D7ED058C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1F321E91-2DA2-C34F-8B08-32A73593A20E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37657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50" r:id="rId3"/>
    <p:sldLayoutId id="2147483654" r:id="rId4"/>
    <p:sldLayoutId id="2147483668" r:id="rId5"/>
    <p:sldLayoutId id="2147483655" r:id="rId6"/>
    <p:sldLayoutId id="2147483672" r:id="rId7"/>
    <p:sldLayoutId id="2147483673" r:id="rId8"/>
    <p:sldLayoutId id="2147483678" r:id="rId9"/>
    <p:sldLayoutId id="2147483674" r:id="rId10"/>
    <p:sldLayoutId id="2147483665" r:id="rId11"/>
    <p:sldLayoutId id="2147483664" r:id="rId12"/>
    <p:sldLayoutId id="2147483711" r:id="rId13"/>
    <p:sldLayoutId id="2147483661" r:id="rId14"/>
    <p:sldLayoutId id="2147483662" r:id="rId15"/>
    <p:sldLayoutId id="2147483714" r:id="rId16"/>
    <p:sldLayoutId id="2147483649" r:id="rId17"/>
    <p:sldLayoutId id="2147483677" r:id="rId18"/>
    <p:sldLayoutId id="2147483681" r:id="rId19"/>
    <p:sldLayoutId id="2147483682" r:id="rId20"/>
    <p:sldLayoutId id="2147483680" r:id="rId21"/>
    <p:sldLayoutId id="2147483666" r:id="rId22"/>
    <p:sldLayoutId id="2147483667" r:id="rId23"/>
    <p:sldLayoutId id="214748367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rgbClr val="23B900"/>
        </a:buClr>
        <a:buSzPct val="100000"/>
        <a:buFontTx/>
        <a:buBlip>
          <a:blip r:embed="rId28"/>
        </a:buBlip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20000"/>
        </a:lnSpc>
        <a:spcBef>
          <a:spcPts val="300"/>
        </a:spcBef>
        <a:spcAft>
          <a:spcPts val="200"/>
        </a:spcAft>
        <a:buClr>
          <a:srgbClr val="23B900"/>
        </a:buClr>
        <a:buSzTx/>
        <a:buFontTx/>
        <a:buBlip>
          <a:blip r:embed="rId29"/>
        </a:buBlip>
        <a:tabLst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200"/>
        </a:spcAft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200"/>
        </a:spcAft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200"/>
        </a:spcAft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906D5AEE-5AD6-2941-9B3E-8386B803E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146A491B-636F-3E44-8966-7CF5322CBC7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5644" y="0"/>
            <a:ext cx="12180711" cy="6851650"/>
          </a:xfrm>
          <a:prstGeom prst="rect">
            <a:avLst/>
          </a:prstGeom>
        </p:spPr>
      </p:pic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737077E-75BF-2D47-8119-523F6C5B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1" y="1861708"/>
            <a:ext cx="10515600" cy="468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fi-FI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1C5B255-5C87-0C4B-8515-13ADB971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2525801"/>
            <a:ext cx="9736231" cy="372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fi-FI" dirty="0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F7931C4-CCCE-1249-9F24-0D4D6E5E1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6748D3B-1FF9-624C-8C50-0B4815CF618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1" name="Kuva 1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4D7171AA-1D90-B440-8FE9-4E47D7ED058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672355" y="267650"/>
            <a:ext cx="1065510" cy="468000"/>
          </a:xfrm>
          <a:prstGeom prst="rect">
            <a:avLst/>
          </a:prstGeom>
        </p:spPr>
      </p:pic>
      <p:sp>
        <p:nvSpPr>
          <p:cNvPr id="10" name="Suorakulmio 9">
            <a:extLst>
              <a:ext uri="{FF2B5EF4-FFF2-40B4-BE49-F238E27FC236}">
                <a16:creationId xmlns:a16="http://schemas.microsoft.com/office/drawing/2014/main" id="{E7A73F5A-FFC7-044F-B9BD-07537030E8B5}"/>
              </a:ext>
            </a:extLst>
          </p:cNvPr>
          <p:cNvSpPr/>
          <p:nvPr userDrawn="1"/>
        </p:nvSpPr>
        <p:spPr>
          <a:xfrm>
            <a:off x="1012073" y="1608159"/>
            <a:ext cx="520001" cy="108000"/>
          </a:xfrm>
          <a:prstGeom prst="rect">
            <a:avLst/>
          </a:prstGeom>
          <a:solidFill>
            <a:srgbClr val="23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684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95" r:id="rId2"/>
    <p:sldLayoutId id="2147483696" r:id="rId3"/>
    <p:sldLayoutId id="2147483697" r:id="rId4"/>
    <p:sldLayoutId id="2147483718" r:id="rId5"/>
    <p:sldLayoutId id="2147483719" r:id="rId6"/>
    <p:sldLayoutId id="2147483700" r:id="rId7"/>
    <p:sldLayoutId id="2147483701" r:id="rId8"/>
    <p:sldLayoutId id="2147483702" r:id="rId9"/>
    <p:sldLayoutId id="2147483705" r:id="rId10"/>
    <p:sldLayoutId id="2147483706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100"/>
        </a:spcAft>
        <a:buClr>
          <a:srgbClr val="23B900"/>
        </a:buClr>
        <a:buSzPct val="100000"/>
        <a:buFontTx/>
        <a:buBlip>
          <a:blip r:embed="rId16"/>
        </a:buBlip>
        <a:defRPr sz="1800" b="0" i="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200" marR="0" indent="0" algn="l" defTabSz="914400" rtl="0" eaLnBrk="1" fontAlgn="auto" latinLnBrk="0" hangingPunct="1">
        <a:lnSpc>
          <a:spcPts val="1800"/>
        </a:lnSpc>
        <a:spcBef>
          <a:spcPts val="500"/>
        </a:spcBef>
        <a:spcAft>
          <a:spcPts val="0"/>
        </a:spcAft>
        <a:buClr>
          <a:srgbClr val="23B900"/>
        </a:buClr>
        <a:buSzTx/>
        <a:buFont typeface="Wingdings" pitchFamily="2" charset="2"/>
        <a:buNone/>
        <a:tabLst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1500"/>
        </a:lnSpc>
        <a:spcBef>
          <a:spcPts val="500"/>
        </a:spcBef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900"/>
        </a:buClr>
        <a:buFont typeface="Wingdings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revathi.karri@student.lut.fi" TargetMode="External"/><Relationship Id="rId2" Type="http://schemas.openxmlformats.org/officeDocument/2006/relationships/hyperlink" Target="mailto:shouhua.zhang@oulu.fi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5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062B-E733-46DC-B407-0788A346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COMPLETING THE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EF3E9-22F5-4A55-A595-6AFB9656B5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5CE96-215A-406E-9098-77FA1B5C3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59" y="2438046"/>
            <a:ext cx="9736231" cy="3726120"/>
          </a:xfrm>
        </p:spPr>
        <p:txBody>
          <a:bodyPr>
            <a:normAutofit/>
          </a:bodyPr>
          <a:lstStyle/>
          <a:p>
            <a:r>
              <a:rPr lang="en-US" dirty="0"/>
              <a:t>Lectures once a week, 12 noon on Tuesday of the lecture week</a:t>
            </a:r>
          </a:p>
          <a:p>
            <a:pPr lvl="1"/>
            <a:r>
              <a:rPr lang="en-US" dirty="0"/>
              <a:t>The teacher has reception hours on Wed 13 14 (online).</a:t>
            </a:r>
          </a:p>
          <a:p>
            <a:r>
              <a:rPr lang="en-US" dirty="0"/>
              <a:t>The Teams groups of the weekly exercises start later in the course (no registration).</a:t>
            </a:r>
          </a:p>
          <a:p>
            <a:pPr lvl="1"/>
            <a:r>
              <a:rPr lang="en-US" dirty="0"/>
              <a:t>…Except in the 1st week no exercises.</a:t>
            </a:r>
          </a:p>
          <a:p>
            <a:pPr lvl="1"/>
            <a:r>
              <a:rPr lang="en-US" dirty="0"/>
              <a:t>Assignments are returned to Moodle.</a:t>
            </a:r>
          </a:p>
          <a:p>
            <a:r>
              <a:rPr lang="en-US" dirty="0"/>
              <a:t>By returning assignments, you get 10% of the grade from the weekly assignment:</a:t>
            </a:r>
          </a:p>
          <a:p>
            <a:r>
              <a:rPr lang="en-US" dirty="0"/>
              <a:t>Assignments must be returned by 12 noon on Tuesday of the following week.</a:t>
            </a:r>
          </a:p>
          <a:p>
            <a:pPr lvl="1"/>
            <a:r>
              <a:rPr lang="en-US" dirty="0"/>
              <a:t>A short explanation of the tasks is returned, which answers the questions, or a program code that produces the desired response and a printout/screenshot of its relevant output.  </a:t>
            </a:r>
          </a:p>
        </p:txBody>
      </p:sp>
    </p:spTree>
    <p:extLst>
      <p:ext uri="{BB962C8B-B14F-4D97-AF65-F5344CB8AC3E}">
        <p14:creationId xmlns:p14="http://schemas.microsoft.com/office/powerpoint/2010/main" val="316083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062B-E733-46DC-B407-0788A346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COMPLETING THE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EF3E9-22F5-4A55-A595-6AFB9656B5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5CE96-215A-406E-9098-77FA1B5C3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59" y="2438046"/>
            <a:ext cx="9736231" cy="3726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Work</a:t>
            </a:r>
          </a:p>
          <a:p>
            <a:pPr lvl="1"/>
            <a:r>
              <a:rPr lang="en-US" dirty="0"/>
              <a:t>5 assignments, three of which must be completed</a:t>
            </a:r>
          </a:p>
          <a:p>
            <a:pPr lvl="1"/>
            <a:r>
              <a:rPr lang="en-US" dirty="0"/>
              <a:t>Scoring 0 5 p, 7+, and at least 1 point for each assignment.</a:t>
            </a:r>
          </a:p>
          <a:p>
            <a:pPr lvl="1"/>
            <a:r>
              <a:rPr lang="en-US" dirty="0"/>
              <a:t>A maximum of 2 people are allowed in each group</a:t>
            </a:r>
          </a:p>
          <a:p>
            <a:pPr lvl="1"/>
            <a:r>
              <a:rPr lang="en-US" dirty="0"/>
              <a:t>40% of the grade comes from Project Exam</a:t>
            </a:r>
          </a:p>
          <a:p>
            <a:r>
              <a:rPr lang="en-US" dirty="0"/>
              <a:t>Moodle exam, 4 tasks of 5 points, one of which can be omitted; maximum 15 points, 7+ the minimum cut-off</a:t>
            </a:r>
          </a:p>
          <a:p>
            <a:pPr lvl="1"/>
            <a:r>
              <a:rPr lang="en-US" dirty="0"/>
              <a:t>50% of the grade comes from the final Moodle exam.</a:t>
            </a:r>
          </a:p>
          <a:p>
            <a:pPr algn="l"/>
            <a:r>
              <a:rPr lang="en-US" dirty="0"/>
              <a:t>For the grade, the exam and practice work must be passed, even if the points for first would otherwise be enough.</a:t>
            </a:r>
          </a:p>
          <a:p>
            <a:pPr algn="l"/>
            <a:r>
              <a:rPr lang="en-US" dirty="0"/>
              <a:t>Attendance to the classes and Exercise Sessions would count as additional points (Max 5%)</a:t>
            </a:r>
          </a:p>
        </p:txBody>
      </p:sp>
    </p:spTree>
    <p:extLst>
      <p:ext uri="{BB962C8B-B14F-4D97-AF65-F5344CB8AC3E}">
        <p14:creationId xmlns:p14="http://schemas.microsoft.com/office/powerpoint/2010/main" val="445320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7CD7-BFDA-48C3-9F7C-98C4EAAF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COMPLETING THE COURSE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1270A-7E66-4011-8189-057656C32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is "lecture-supported self-study“</a:t>
            </a:r>
          </a:p>
          <a:p>
            <a:r>
              <a:rPr lang="en-US" dirty="0"/>
              <a:t>In exercises, tasks that can be carried out independently. </a:t>
            </a:r>
          </a:p>
          <a:p>
            <a:pPr lvl="1"/>
            <a:r>
              <a:rPr lang="en-US" dirty="0"/>
              <a:t>No sample answers are given, but advice can be given in the exercises how the task should have been solved.</a:t>
            </a:r>
            <a:endParaRPr lang="fi-FI" dirty="0"/>
          </a:p>
          <a:p>
            <a:r>
              <a:rPr lang="en-US" dirty="0"/>
              <a:t>Practice work can be done without separate paid tools. </a:t>
            </a:r>
          </a:p>
          <a:p>
            <a:r>
              <a:rPr lang="en-US" dirty="0"/>
              <a:t>Practice groups and helpdesk are led by course assistants </a:t>
            </a:r>
          </a:p>
          <a:p>
            <a:pPr lvl="1"/>
            <a:r>
              <a:rPr lang="en-US" dirty="0"/>
              <a:t>Shouhua Zhang - </a:t>
            </a:r>
            <a:r>
              <a:rPr lang="en-US" dirty="0">
                <a:hlinkClick r:id="rId2"/>
              </a:rPr>
              <a:t>shouhua.zhang@oulu.fi</a:t>
            </a:r>
            <a:endParaRPr lang="en-US" dirty="0"/>
          </a:p>
          <a:p>
            <a:pPr lvl="1"/>
            <a:r>
              <a:rPr lang="en-US" dirty="0"/>
              <a:t>Revathi Karri - </a:t>
            </a:r>
            <a:r>
              <a:rPr lang="en-US" dirty="0">
                <a:hlinkClick r:id="rId3"/>
              </a:rPr>
              <a:t>revathi.karri@student.lut.fi</a:t>
            </a:r>
            <a:r>
              <a:rPr lang="en-US" dirty="0"/>
              <a:t> (Lappeenranta)</a:t>
            </a:r>
          </a:p>
          <a:p>
            <a:r>
              <a:rPr lang="en-US" dirty="0"/>
              <a:t>The course's main information channel is the Moodle website, follow it. </a:t>
            </a:r>
          </a:p>
        </p:txBody>
      </p:sp>
    </p:spTree>
    <p:extLst>
      <p:ext uri="{BB962C8B-B14F-4D97-AF65-F5344CB8AC3E}">
        <p14:creationId xmlns:p14="http://schemas.microsoft.com/office/powerpoint/2010/main" val="2028613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B740-627D-41AC-9E9D-80EC5F57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COURSE LITERATURE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98184-4FB2-47B4-9ABF-A977C932FD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6426-3431-41AA-B809-099765293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operating systems part of the first half of the course primarily follows this book: Operating System Concepts by Abraham </a:t>
            </a:r>
            <a:r>
              <a:rPr lang="en-US" dirty="0" err="1"/>
              <a:t>Silberschatz</a:t>
            </a:r>
            <a:r>
              <a:rPr lang="en-US" dirty="0"/>
              <a:t>, Peter Baer Galvin, Greg Gagne ...but getting it is not mandatory! The book is also available online for free. </a:t>
            </a:r>
          </a:p>
          <a:p>
            <a:r>
              <a:rPr lang="en-US" dirty="0"/>
              <a:t>All other books about operating systems mentioned in the study guide are of course useful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79483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7D7A-05CD-49CA-8EFF-417DD357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WORKING TOOLS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A5D46-C9A0-4472-983F-651AB0130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F8909-FE56-4F4D-9739-37E57EC87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course we work with Linux tools. </a:t>
            </a:r>
          </a:p>
          <a:p>
            <a:r>
              <a:rPr lang="en-US" dirty="0"/>
              <a:t>Windows and Mac environments are not supported, although you can do it yourself if you feel you want to try it.</a:t>
            </a:r>
          </a:p>
          <a:p>
            <a:r>
              <a:rPr lang="en-US" dirty="0"/>
              <a:t>If you are a Windows user, download </a:t>
            </a:r>
            <a:r>
              <a:rPr lang="en-US" dirty="0" err="1"/>
              <a:t>Virtualbox</a:t>
            </a:r>
            <a:r>
              <a:rPr lang="en-US" dirty="0"/>
              <a:t> and create with it an Ubuntu virtual machine for yourself.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5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1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19ED-FAD6-4236-91B6-3B71F1F4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316" y="3566160"/>
            <a:ext cx="7201941" cy="1177290"/>
          </a:xfrm>
        </p:spPr>
        <p:txBody>
          <a:bodyPr/>
          <a:lstStyle/>
          <a:p>
            <a:r>
              <a:rPr lang="fi-FI" dirty="0"/>
              <a:t>Operating SYSTEMS </a:t>
            </a:r>
            <a:r>
              <a:rPr lang="fi-FI" dirty="0" err="1"/>
              <a:t>aND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/>
              <a:t>Systems Programming 	</a:t>
            </a:r>
            <a:br>
              <a:rPr lang="fi-FI" dirty="0"/>
            </a:br>
            <a:r>
              <a:rPr lang="fi-FI" dirty="0"/>
              <a:t>(CT30A3370) 6 </a:t>
            </a:r>
            <a:r>
              <a:rPr lang="fi-FI" dirty="0" err="1"/>
              <a:t>credits</a:t>
            </a:r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ACED6-D5F4-43F9-A777-649BFAAC5C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i-FI" dirty="0"/>
              <a:t>Venkata Marella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B77C8-E314-43E5-8166-0C59520D9B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92388" y="3477682"/>
            <a:ext cx="6469869" cy="176956"/>
          </a:xfrm>
        </p:spPr>
        <p:txBody>
          <a:bodyPr/>
          <a:lstStyle/>
          <a:p>
            <a:r>
              <a:rPr lang="en-US" dirty="0"/>
              <a:t>January</a:t>
            </a:r>
            <a:r>
              <a:rPr lang="fi-FI" dirty="0"/>
              <a:t> 17, 2023</a:t>
            </a:r>
          </a:p>
          <a:p>
            <a:endParaRPr lang="fi-FI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82F081-20AC-412E-B296-B4E0D90583A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75524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00E1405-97D0-6664-9BA5-1974814F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106" y="3574516"/>
            <a:ext cx="10515600" cy="468479"/>
          </a:xfrm>
        </p:spPr>
        <p:txBody>
          <a:bodyPr>
            <a:normAutofit fontScale="90000"/>
          </a:bodyPr>
          <a:lstStyle/>
          <a:p>
            <a:r>
              <a:rPr lang="fi-FI" dirty="0"/>
              <a:t>ADMINISTRATIVE MATTERS</a:t>
            </a:r>
          </a:p>
        </p:txBody>
      </p:sp>
    </p:spTree>
    <p:extLst>
      <p:ext uri="{BB962C8B-B14F-4D97-AF65-F5344CB8AC3E}">
        <p14:creationId xmlns:p14="http://schemas.microsoft.com/office/powerpoint/2010/main" val="321072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9FCE24F-149C-6544-BCD7-6B861B74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LEARNING OBJECTIVES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C94B836-D38B-7447-84D1-A1FD724ED8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02526" y="2524139"/>
            <a:ext cx="9710105" cy="36479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completing the course, the student will be able to understand</a:t>
            </a:r>
          </a:p>
          <a:p>
            <a:r>
              <a:rPr lang="en-US" dirty="0"/>
              <a:t>How the operating system is built, how the key functions are implemented, and how it works together with application programs.</a:t>
            </a:r>
          </a:p>
          <a:p>
            <a:r>
              <a:rPr lang="en-US" dirty="0"/>
              <a:t>Can divide complex problems into smaller ones into entities,</a:t>
            </a:r>
          </a:p>
          <a:p>
            <a:r>
              <a:rPr lang="en-US" dirty="0"/>
              <a:t>Know how the operating system size and big the software project is planned and implemented.</a:t>
            </a:r>
          </a:p>
          <a:p>
            <a:r>
              <a:rPr lang="en-US" dirty="0"/>
              <a:t>The student has an overall picture of the computer system about the structure and their connection points to algorithms, to computer architecture, operating systems, compilers and interpreters, and software production.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0723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9FCE24F-149C-6544-BCD7-6B861B74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LEARNING OBJECTIVES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C94B836-D38B-7447-84D1-A1FD724ED8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02526" y="2524139"/>
            <a:ext cx="9710105" cy="36479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completing the course, the student will be able to understand</a:t>
            </a:r>
          </a:p>
          <a:p>
            <a:r>
              <a:rPr lang="en-US" dirty="0"/>
              <a:t>Understand the importance of system programming in application development and system maintenance.</a:t>
            </a:r>
          </a:p>
          <a:p>
            <a:r>
              <a:rPr lang="en-US" dirty="0"/>
              <a:t>Knows the basic functions of the operating system.</a:t>
            </a:r>
          </a:p>
          <a:p>
            <a:r>
              <a:rPr lang="en-US" dirty="0"/>
              <a:t>Can create </a:t>
            </a:r>
            <a:r>
              <a:rPr lang="en-US" dirty="0" err="1"/>
              <a:t>Posix</a:t>
            </a:r>
            <a:r>
              <a:rPr lang="en-US" dirty="0"/>
              <a:t> standard-based systems functionalities that control the operation of processes.</a:t>
            </a:r>
            <a:endParaRPr lang="fi-FI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B4559941-3AD2-6248-A64E-AC0D3C3E09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113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9FCE24F-149C-6544-BCD7-6B861B74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CONTENTS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C94B836-D38B-7447-84D1-A1FD724ED8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54826" y="2524139"/>
            <a:ext cx="9710105" cy="3647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Basic structures and functions of the operating system: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File system, processes, process scheduling and management, memory management, peripherals.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Unix system structure.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C programming language and its programming environment and tools Unix in the system.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Unix shell programming.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Standard I/O library, advanced I/O functions.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System information and files.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Processes, process management, and relationships between processes.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Threads and their management.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Service processes.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 </a:t>
            </a:r>
            <a:r>
              <a:rPr lang="en-US" sz="1200" dirty="0" err="1"/>
              <a:t>Interprocess</a:t>
            </a:r>
            <a:r>
              <a:rPr lang="en-US" sz="1200" dirty="0"/>
              <a:t> communication.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Signals and their management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64067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238E-E631-40AA-943A-598BD3F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…?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6C3FD-2B0F-48DB-AD6D-B4B6C3973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aim of the course is to teach system programming mainly in C language.</a:t>
            </a:r>
          </a:p>
          <a:p>
            <a:r>
              <a:rPr lang="en-US" dirty="0"/>
              <a:t>How the operating system works, how to do it multi-threaded programs etc.</a:t>
            </a:r>
          </a:p>
          <a:p>
            <a:r>
              <a:rPr lang="en-US" dirty="0"/>
              <a:t>In the lectures, we talk about the general level, let's focus on understanding the whole.</a:t>
            </a:r>
          </a:p>
          <a:p>
            <a:r>
              <a:rPr lang="en-US" dirty="0"/>
              <a:t>More practical tasks are done in the exercises in which the functionality of different principles are tested.</a:t>
            </a:r>
          </a:p>
        </p:txBody>
      </p:sp>
    </p:spTree>
    <p:extLst>
      <p:ext uri="{BB962C8B-B14F-4D97-AF65-F5344CB8AC3E}">
        <p14:creationId xmlns:p14="http://schemas.microsoft.com/office/powerpoint/2010/main" val="33883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F193-F254-42BF-9A5C-A6BF7280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</a:t>
            </a:r>
            <a:r>
              <a:rPr lang="en-US" sz="3200" i="0" u="none" strike="noStrike" baseline="0" dirty="0"/>
              <a:t> CONSIDERATIONS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BB350-BAC3-40B1-8B5E-5F5409C5F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programming course.</a:t>
            </a:r>
          </a:p>
          <a:p>
            <a:pPr marL="0" indent="0">
              <a:buNone/>
            </a:pPr>
            <a:r>
              <a:rPr lang="en-US" dirty="0"/>
              <a:t>	In practice, this is not worth starting if you don’t have previous Programming courses.</a:t>
            </a:r>
          </a:p>
          <a:p>
            <a:r>
              <a:rPr lang="en-US" dirty="0"/>
              <a:t>Cooperation in connection with the training tasks with other course participants is allowed, even desirable, </a:t>
            </a:r>
          </a:p>
          <a:p>
            <a:r>
              <a:rPr lang="en-US" dirty="0"/>
              <a:t>However, all groups make their own practice work, plagiarism cases will be exported always forwarded.</a:t>
            </a:r>
          </a:p>
        </p:txBody>
      </p:sp>
    </p:spTree>
    <p:extLst>
      <p:ext uri="{BB962C8B-B14F-4D97-AF65-F5344CB8AC3E}">
        <p14:creationId xmlns:p14="http://schemas.microsoft.com/office/powerpoint/2010/main" val="245033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062B-E733-46DC-B407-0788A346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EF3E9-22F5-4A55-A595-6AFB9656B5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5CE96-215A-406E-9098-77FA1B5C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Before the course</a:t>
            </a:r>
          </a:p>
          <a:p>
            <a:pPr lvl="1"/>
            <a:r>
              <a:rPr lang="en-US" dirty="0"/>
              <a:t>A student must understand  C  language programming and how to use Linux.</a:t>
            </a:r>
          </a:p>
          <a:p>
            <a:pPr lvl="1"/>
            <a:r>
              <a:rPr lang="en-US" dirty="0"/>
              <a:t>Everything has probably happened "Practical programming“ course?</a:t>
            </a:r>
          </a:p>
          <a:p>
            <a:r>
              <a:rPr lang="en-US" sz="2100" dirty="0"/>
              <a:t>After the course</a:t>
            </a:r>
          </a:p>
          <a:p>
            <a:pPr lvl="1"/>
            <a:r>
              <a:rPr lang="en-US" dirty="0"/>
              <a:t>You know more about the C language.</a:t>
            </a:r>
          </a:p>
          <a:p>
            <a:pPr lvl="1"/>
            <a:r>
              <a:rPr lang="en-US" dirty="0"/>
              <a:t>You can make operating system-level system calls and functions in your own programs.</a:t>
            </a:r>
          </a:p>
        </p:txBody>
      </p:sp>
    </p:spTree>
    <p:extLst>
      <p:ext uri="{BB962C8B-B14F-4D97-AF65-F5344CB8AC3E}">
        <p14:creationId xmlns:p14="http://schemas.microsoft.com/office/powerpoint/2010/main" val="181170243"/>
      </p:ext>
    </p:extLst>
  </p:cSld>
  <p:clrMapOvr>
    <a:masterClrMapping/>
  </p:clrMapOvr>
</p:sld>
</file>

<file path=ppt/theme/theme1.xml><?xml version="1.0" encoding="utf-8"?>
<a:theme xmlns:a="http://schemas.openxmlformats.org/drawingml/2006/main" name="LUT Presentation | Black">
  <a:themeElements>
    <a:clrScheme name="LU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3B900"/>
      </a:accent1>
      <a:accent2>
        <a:srgbClr val="EDB831"/>
      </a:accent2>
      <a:accent3>
        <a:srgbClr val="ED174D"/>
      </a:accent3>
      <a:accent4>
        <a:srgbClr val="237F00"/>
      </a:accent4>
      <a:accent5>
        <a:srgbClr val="FF8620"/>
      </a:accent5>
      <a:accent6>
        <a:srgbClr val="ED7F7C"/>
      </a:accent6>
      <a:hlink>
        <a:srgbClr val="058A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T-ppt-template.pptx" id="{6C116814-83C7-49B4-8DED-6DBC84085D28}" vid="{94C148EB-1700-438C-97DB-80793ADC5758}"/>
    </a:ext>
  </a:extLst>
</a:theme>
</file>

<file path=ppt/theme/theme2.xml><?xml version="1.0" encoding="utf-8"?>
<a:theme xmlns:a="http://schemas.openxmlformats.org/drawingml/2006/main" name="LUT Presentation | White">
  <a:themeElements>
    <a:clrScheme name="LU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3B900"/>
      </a:accent1>
      <a:accent2>
        <a:srgbClr val="EDB831"/>
      </a:accent2>
      <a:accent3>
        <a:srgbClr val="ED174D"/>
      </a:accent3>
      <a:accent4>
        <a:srgbClr val="237F00"/>
      </a:accent4>
      <a:accent5>
        <a:srgbClr val="FF8620"/>
      </a:accent5>
      <a:accent6>
        <a:srgbClr val="ED7F7C"/>
      </a:accent6>
      <a:hlink>
        <a:srgbClr val="058A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T-ppt-template.pptx" id="{6C116814-83C7-49B4-8DED-6DBC84085D28}" vid="{6FFE5EE5-14DD-47D0-813D-4807160FA8B7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6A5C268623F53441932BA0B643D4115F" ma:contentTypeVersion="2" ma:contentTypeDescription="Luo uusi asiakirja." ma:contentTypeScope="" ma:versionID="2a2753fcebc1ff575a6239514a090641">
  <xsd:schema xmlns:xsd="http://www.w3.org/2001/XMLSchema" xmlns:xs="http://www.w3.org/2001/XMLSchema" xmlns:p="http://schemas.microsoft.com/office/2006/metadata/properties" xmlns:ns2="fece2b72-ed09-42e9-887c-388ec6ef01d6" targetNamespace="http://schemas.microsoft.com/office/2006/metadata/properties" ma:root="true" ma:fieldsID="c15ea8a20c0b7aed2f88609a738ea943" ns2:_="">
    <xsd:import namespace="fece2b72-ed09-42e9-887c-388ec6ef01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e2b72-ed09-42e9-887c-388ec6ef01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B88D16-BC85-4E80-A275-227B78282A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ce2b72-ed09-42e9-887c-388ec6ef01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78189D-FE94-4C3C-BE92-5921C6E5D051}">
  <ds:schemaRefs>
    <ds:schemaRef ds:uri="http://purl.org/dc/elements/1.1/"/>
    <ds:schemaRef ds:uri="http://schemas.microsoft.com/office/infopath/2007/PartnerControls"/>
    <ds:schemaRef ds:uri="http://www.w3.org/XML/1998/namespace"/>
    <ds:schemaRef ds:uri="fece2b72-ed09-42e9-887c-388ec6ef01d6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BD8187B-65EB-4AA9-89E6-C310C8DBED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LUT-ppt-template</Template>
  <TotalTime>1166</TotalTime>
  <Words>903</Words>
  <Application>Microsoft Office PowerPoint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LUT Presentation | Black</vt:lpstr>
      <vt:lpstr>LUT Presentation | White</vt:lpstr>
      <vt:lpstr>PowerPoint Presentation</vt:lpstr>
      <vt:lpstr>Operating SYSTEMS aND  Systems Programming   (CT30A3370) 6 credits</vt:lpstr>
      <vt:lpstr>ADMINISTRATIVE MATTERS</vt:lpstr>
      <vt:lpstr>LEARNING OBJECTIVES</vt:lpstr>
      <vt:lpstr>LEARNING OBJECTIVES</vt:lpstr>
      <vt:lpstr>CONTENTS</vt:lpstr>
      <vt:lpstr>…?</vt:lpstr>
      <vt:lpstr>OTHER CONSIDERATIONS</vt:lpstr>
      <vt:lpstr>GOALS</vt:lpstr>
      <vt:lpstr>COMPLETING THE COURSE</vt:lpstr>
      <vt:lpstr>COMPLETING THE COURSE</vt:lpstr>
      <vt:lpstr>COMPLETING THE COURSE </vt:lpstr>
      <vt:lpstr>COURSE LITERATURE</vt:lpstr>
      <vt:lpstr>WORKING TOOLS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Marella</dc:creator>
  <cp:lastModifiedBy>Venkata Marella</cp:lastModifiedBy>
  <cp:revision>8</cp:revision>
  <dcterms:created xsi:type="dcterms:W3CDTF">2022-11-28T14:10:16Z</dcterms:created>
  <dcterms:modified xsi:type="dcterms:W3CDTF">2023-01-17T12:28:28Z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0x0101006A5C268623F53441932BA0B643D4115F</vt:lpwstr>
  </property>
  <property fmtid="{D5CDD505-2E9C-101B-9397-08002B2CF9AE}" pid="3" name="Kategoria">
    <vt:lpwstr>33;#Viestintä|9b02cd0d-b40d-4d4c-989a-ef466ae7331a</vt:lpwstr>
  </property>
  <property fmtid="{D5CDD505-2E9C-101B-9397-08002B2CF9AE}" pid="4" name="Dokumenttityyppi">
    <vt:lpwstr>30;#Esitys|a8b2bc3c-e21c-45b3-ac0d-1e4be550bc10</vt:lpwstr>
  </property>
</Properties>
</file>